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 id="2147483683" r:id="rId3"/>
  </p:sldMasterIdLst>
  <p:notesMasterIdLst>
    <p:notesMasterId r:id="rId22"/>
  </p:notesMasterIdLst>
  <p:handoutMasterIdLst>
    <p:handoutMasterId r:id="rId23"/>
  </p:handoutMasterIdLst>
  <p:sldIdLst>
    <p:sldId id="279" r:id="rId4"/>
    <p:sldId id="301" r:id="rId5"/>
    <p:sldId id="302" r:id="rId6"/>
    <p:sldId id="303" r:id="rId7"/>
    <p:sldId id="304" r:id="rId8"/>
    <p:sldId id="307" r:id="rId9"/>
    <p:sldId id="309" r:id="rId10"/>
    <p:sldId id="323" r:id="rId11"/>
    <p:sldId id="310" r:id="rId12"/>
    <p:sldId id="320" r:id="rId13"/>
    <p:sldId id="322" r:id="rId14"/>
    <p:sldId id="321" r:id="rId15"/>
    <p:sldId id="316" r:id="rId16"/>
    <p:sldId id="318" r:id="rId17"/>
    <p:sldId id="305" r:id="rId18"/>
    <p:sldId id="289" r:id="rId19"/>
    <p:sldId id="313" r:id="rId20"/>
    <p:sldId id="256"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BCEB"/>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20" d="100"/>
          <a:sy n="120" d="100"/>
        </p:scale>
        <p:origin x="-1374"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FCF21A-AB3F-4343-8873-62AC1DF8EFE2}" type="datetimeFigureOut">
              <a:rPr lang="en-US" smtClean="0"/>
              <a:t>6/26/2019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1F902D-40F3-47AB-B2EB-3F8AC721439B}" type="slidenum">
              <a:rPr lang="en-US" smtClean="0"/>
              <a:t>‹#›</a:t>
            </a:fld>
            <a:endParaRPr lang="en-US"/>
          </a:p>
        </p:txBody>
      </p:sp>
    </p:spTree>
    <p:extLst>
      <p:ext uri="{BB962C8B-B14F-4D97-AF65-F5344CB8AC3E}">
        <p14:creationId xmlns:p14="http://schemas.microsoft.com/office/powerpoint/2010/main" val="4936008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9EBD4-424E-43FA-8376-3A97F525CC1E}" type="datetimeFigureOut">
              <a:rPr lang="en-US" smtClean="0"/>
              <a:t>6/26/2019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CCE31-D0AE-42F7-AB38-DDE4EF98D242}" type="slidenum">
              <a:rPr lang="en-US" smtClean="0"/>
              <a:t>‹#›</a:t>
            </a:fld>
            <a:endParaRPr lang="en-US"/>
          </a:p>
        </p:txBody>
      </p:sp>
    </p:spTree>
    <p:extLst>
      <p:ext uri="{BB962C8B-B14F-4D97-AF65-F5344CB8AC3E}">
        <p14:creationId xmlns:p14="http://schemas.microsoft.com/office/powerpoint/2010/main" val="2924888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1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1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1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1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1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1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296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75000"/>
          </a:schemeClr>
        </a:solidFill>
        <a:effectLst/>
      </p:bgPr>
    </p:bg>
    <p:spTree>
      <p:nvGrpSpPr>
        <p:cNvPr id="1" name=""/>
        <p:cNvGrpSpPr/>
        <p:nvPr/>
      </p:nvGrpSpPr>
      <p:grpSpPr>
        <a:xfrm>
          <a:off x="0" y="0"/>
          <a:ext cx="0" cy="0"/>
          <a:chOff x="0" y="0"/>
          <a:chExt cx="0" cy="0"/>
        </a:xfrm>
      </p:grpSpPr>
      <p:pic>
        <p:nvPicPr>
          <p:cNvPr id="12" name="relax_titl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76200"/>
            <a:ext cx="9144000" cy="3714750"/>
          </a:xfrm>
          <a:prstGeom prst="rect">
            <a:avLst/>
          </a:prstGeom>
        </p:spPr>
      </p:pic>
      <p:sp>
        <p:nvSpPr>
          <p:cNvPr id="16" name="box" hidden="1"/>
          <p:cNvSpPr/>
          <p:nvPr userDrawn="1"/>
        </p:nvSpPr>
        <p:spPr>
          <a:xfrm rot="10800000">
            <a:off x="9647" y="3930253"/>
            <a:ext cx="9144000" cy="1270399"/>
          </a:xfrm>
          <a:prstGeom prst="rect">
            <a:avLst/>
          </a:prstGeom>
          <a:gradFill flip="none" rotWithShape="1">
            <a:gsLst>
              <a:gs pos="69000">
                <a:schemeClr val="tx1">
                  <a:lumMod val="85000"/>
                  <a:lumOff val="15000"/>
                </a:schemeClr>
              </a:gs>
              <a:gs pos="99000">
                <a:schemeClr val="tx1">
                  <a:lumMod val="95000"/>
                  <a:lumOff val="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C247432-1F92-4A68-A869-C28BBC8078FB}"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0" y="4075976"/>
            <a:ext cx="7772400" cy="439601"/>
          </a:xfrm>
        </p:spPr>
        <p:txBody>
          <a:bodyPr anchor="b">
            <a:normAutofit/>
          </a:bodyPr>
          <a:lstStyle>
            <a:lvl1pPr algn="l">
              <a:defRPr sz="3200">
                <a:solidFill>
                  <a:schemeClr val="accent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514850"/>
            <a:ext cx="6400800" cy="514350"/>
          </a:xfrm>
        </p:spPr>
        <p:txBody>
          <a:bodyPr>
            <a:normAutofit/>
          </a:bodyPr>
          <a:lstStyle>
            <a:lvl1pPr marL="0" indent="0" algn="l">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57152"/>
            <a:ext cx="9151200" cy="38576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37769" y="3808654"/>
            <a:ext cx="9448800" cy="101000"/>
          </a:xfrm>
          <a:prstGeom prst="rect">
            <a:avLst/>
          </a:prstGeom>
          <a:gradFill>
            <a:gsLst>
              <a:gs pos="0">
                <a:schemeClr val="accent2">
                  <a:lumMod val="75000"/>
                </a:schemeClr>
              </a:gs>
              <a:gs pos="80000">
                <a:schemeClr val="accent2">
                  <a:lumMod val="50000"/>
                </a:schemeClr>
              </a:gs>
              <a:gs pos="100000">
                <a:schemeClr val="accent2">
                  <a:lumMod val="60000"/>
                  <a:lumOff val="40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7" name="Rectangle 16"/>
          <p:cNvSpPr/>
          <p:nvPr userDrawn="1"/>
        </p:nvSpPr>
        <p:spPr>
          <a:xfrm>
            <a:off x="-152400" y="-43850"/>
            <a:ext cx="9448800" cy="101000"/>
          </a:xfrm>
          <a:prstGeom prst="rect">
            <a:avLst/>
          </a:prstGeom>
          <a:gradFill>
            <a:gsLst>
              <a:gs pos="0">
                <a:schemeClr val="accent2">
                  <a:lumMod val="75000"/>
                </a:schemeClr>
              </a:gs>
              <a:gs pos="80000">
                <a:schemeClr val="accent2">
                  <a:lumMod val="50000"/>
                </a:schemeClr>
              </a:gs>
              <a:gs pos="100000">
                <a:schemeClr val="accent2">
                  <a:lumMod val="60000"/>
                  <a:lumOff val="40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9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7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D74DC7AB-D724-42F1-8656-31C90B53F499}" type="datetime1">
              <a:rPr lang="en-US" smtClean="0"/>
              <a:t>6/26/2019</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146330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471615"/>
            <a:ext cx="2438400" cy="871538"/>
          </a:xfrm>
        </p:spPr>
        <p:txBody>
          <a:bodyPr anchor="b"/>
          <a:lstStyle>
            <a:lvl1pPr algn="l">
              <a:defRPr sz="2000" b="1">
                <a:solidFill>
                  <a:schemeClr val="bg1">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1485900"/>
            <a:ext cx="56388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2343153"/>
            <a:ext cx="2438400" cy="3657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DD32153-D34B-4878-A0F6-CD940CAFB934}"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9722439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171951"/>
            <a:ext cx="5486400" cy="425054"/>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485900"/>
            <a:ext cx="5486400" cy="2686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 y="45970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89B122CC-5E24-40A5-822B-E5D761957513}"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976602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8E03840-5187-4EDF-A5D9-F83C935AE945}"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4351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F6CBF8A2-C8CE-47DE-A56E-373192664C9F}"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0764113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4767264"/>
            <a:ext cx="2133600" cy="273844"/>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6573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2860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29146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5433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7934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4767264"/>
            <a:ext cx="2133600" cy="273844"/>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80796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5"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5"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8877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94"/>
            <a:ext cx="9144000" cy="3714750"/>
          </a:xfrm>
          <a:prstGeom prst="rect">
            <a:avLst/>
          </a:prstGeom>
        </p:spPr>
      </p:pic>
      <p:sp>
        <p:nvSpPr>
          <p:cNvPr id="16" name="box" hidden="1"/>
          <p:cNvSpPr/>
          <p:nvPr userDrawn="1"/>
        </p:nvSpPr>
        <p:spPr>
          <a:xfrm rot="10800000">
            <a:off x="9647" y="3930253"/>
            <a:ext cx="9144000" cy="1270399"/>
          </a:xfrm>
          <a:prstGeom prst="rect">
            <a:avLst/>
          </a:prstGeom>
          <a:gradFill flip="none" rotWithShape="1">
            <a:gsLst>
              <a:gs pos="69000">
                <a:schemeClr val="tx1">
                  <a:lumMod val="85000"/>
                  <a:lumOff val="15000"/>
                </a:schemeClr>
              </a:gs>
              <a:gs pos="99000">
                <a:schemeClr val="tx1">
                  <a:lumMod val="95000"/>
                  <a:lumOff val="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1" name="Rectangle 10"/>
          <p:cNvSpPr/>
          <p:nvPr userDrawn="1"/>
        </p:nvSpPr>
        <p:spPr>
          <a:xfrm>
            <a:off x="-137769" y="3766885"/>
            <a:ext cx="9448800" cy="101000"/>
          </a:xfrm>
          <a:prstGeom prst="rect">
            <a:avLst/>
          </a:prstGeom>
          <a:gradFill>
            <a:gsLst>
              <a:gs pos="0">
                <a:schemeClr val="accent2">
                  <a:lumMod val="75000"/>
                </a:schemeClr>
              </a:gs>
              <a:gs pos="80000">
                <a:schemeClr val="accent2">
                  <a:lumMod val="50000"/>
                </a:schemeClr>
              </a:gs>
              <a:gs pos="100000">
                <a:schemeClr val="accent2">
                  <a:lumMod val="60000"/>
                  <a:lumOff val="40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C247432-1F92-4A68-A869-C28BBC8078FB}"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 y="4084363"/>
            <a:ext cx="7772400" cy="439601"/>
          </a:xfrm>
        </p:spPr>
        <p:txBody>
          <a:bodyPr anchor="b">
            <a:normAutofit/>
          </a:bodyPr>
          <a:lstStyle>
            <a:lvl1pPr algn="l">
              <a:defRPr sz="3200">
                <a:solidFill>
                  <a:schemeClr val="accent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514850"/>
            <a:ext cx="6400800" cy="514350"/>
          </a:xfrm>
        </p:spPr>
        <p:txBody>
          <a:bodyPr>
            <a:normAutofit/>
          </a:bodyPr>
          <a:lstStyle>
            <a:lvl1pPr marL="0" indent="0" algn="l">
              <a:buNone/>
              <a:defRPr sz="24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Rectangle 12"/>
          <p:cNvSpPr/>
          <p:nvPr userDrawn="1"/>
        </p:nvSpPr>
        <p:spPr>
          <a:xfrm>
            <a:off x="-152400" y="-43850"/>
            <a:ext cx="9448800" cy="101000"/>
          </a:xfrm>
          <a:prstGeom prst="rect">
            <a:avLst/>
          </a:prstGeom>
          <a:gradFill>
            <a:gsLst>
              <a:gs pos="0">
                <a:schemeClr val="accent2">
                  <a:lumMod val="75000"/>
                </a:schemeClr>
              </a:gs>
              <a:gs pos="80000">
                <a:schemeClr val="accent2">
                  <a:lumMod val="50000"/>
                </a:schemeClr>
              </a:gs>
              <a:gs pos="100000">
                <a:schemeClr val="accent2">
                  <a:lumMod val="60000"/>
                  <a:lumOff val="40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0822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4343400"/>
            <a:ext cx="2133600" cy="273844"/>
          </a:xfrm>
          <a:prstGeom prst="rect">
            <a:avLst/>
          </a:prstGeom>
        </p:spPr>
        <p:txBody>
          <a:bodyPr/>
          <a:lstStyle/>
          <a:p>
            <a:fld id="{98D45A5A-CF7C-4B9A-9A30-5692713FB24D}" type="datetime1">
              <a:rPr lang="en-US" smtClean="0"/>
              <a:t>6/26/2019</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457200" y="2057400"/>
            <a:ext cx="7772400" cy="3086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9630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4343400"/>
            <a:ext cx="2133600" cy="273844"/>
          </a:xfrm>
          <a:prstGeom prst="rect">
            <a:avLst/>
          </a:prstGeom>
        </p:spPr>
        <p:txBody>
          <a:bodyPr/>
          <a:lstStyle/>
          <a:p>
            <a:fld id="{98D45A5A-CF7C-4B9A-9A30-5692713FB24D}" type="datetime1">
              <a:rPr lang="en-US" smtClean="0"/>
              <a:t>6/26/2019</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457200" y="2057400"/>
            <a:ext cx="7772400" cy="3086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19289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114550"/>
            <a:ext cx="7696200" cy="302895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14F623E-4529-4013-8D91-10F9F68B3AC0}"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71778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6/26/2019</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6480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6/26/2019</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11930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343151"/>
            <a:ext cx="7086600" cy="1021556"/>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18010"/>
            <a:ext cx="7086600" cy="1125140"/>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FD64D3F-EE09-4B59-B2C2-B7ACE6F4C6C7}"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8827034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25730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3144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7D800A4-F02E-4450-B19D-40772C0A5F2D}"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001980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314451"/>
            <a:ext cx="3732334"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1885953"/>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1314451"/>
            <a:ext cx="37338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1885953"/>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AB612836-1ABE-46FA-9232-46CBA41E6B32}" type="datetime1">
              <a:rPr lang="en-US" smtClean="0"/>
              <a:t>6/26/2019</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22346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D2D40BE4-1F75-4E0E-92D7-D2CFCD338D34}" type="datetime1">
              <a:rPr lang="en-US" smtClean="0"/>
              <a:t>6/26/2019</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81143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D74DC7AB-D724-42F1-8656-31C90B53F499}" type="datetime1">
              <a:rPr lang="en-US" smtClean="0"/>
              <a:t>6/26/2019</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625389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471615"/>
            <a:ext cx="2438400" cy="871538"/>
          </a:xfrm>
        </p:spPr>
        <p:txBody>
          <a:bodyPr anchor="b"/>
          <a:lstStyle>
            <a:lvl1pPr algn="l">
              <a:defRPr sz="2000" b="1">
                <a:solidFill>
                  <a:schemeClr val="bg1">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1485900"/>
            <a:ext cx="56388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2343153"/>
            <a:ext cx="2438400" cy="3657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DD32153-D34B-4878-A0F6-CD940CAFB934}"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419753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171951"/>
            <a:ext cx="5486400" cy="425054"/>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485900"/>
            <a:ext cx="5486400" cy="2686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04800" y="45970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89B122CC-5E24-40A5-822B-E5D761957513}"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94997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114550"/>
            <a:ext cx="7696200" cy="302895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14F623E-4529-4013-8D91-10F9F68B3AC0}"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526323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8E03840-5187-4EDF-A5D9-F83C935AE945}"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049055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F6CBF8A2-C8CE-47DE-A56E-373192664C9F}"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40266791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4767264"/>
            <a:ext cx="2133600" cy="273844"/>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6573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2860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29146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5433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09194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4767264"/>
            <a:ext cx="2133600" cy="273844"/>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10605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5"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5"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94870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7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4"/>
            <a:ext cx="2133600" cy="273844"/>
          </a:xfrm>
          <a:prstGeom prst="rect">
            <a:avLst/>
          </a:prstGeom>
        </p:spPr>
        <p:txBody>
          <a:bodyPr/>
          <a:lstStyle/>
          <a:p>
            <a:fld id="{0C247432-1F92-4A68-A869-C28BBC8078FB}"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 y="4084363"/>
            <a:ext cx="7772400" cy="439601"/>
          </a:xfrm>
        </p:spPr>
        <p:txBody>
          <a:bodyPr anchor="b">
            <a:normAutofit/>
          </a:bodyPr>
          <a:lstStyle>
            <a:lvl1pPr algn="l">
              <a:defRPr sz="3200">
                <a:solidFill>
                  <a:schemeClr val="accent2">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514850"/>
            <a:ext cx="6400800" cy="514350"/>
          </a:xfrm>
        </p:spPr>
        <p:txBody>
          <a:bodyPr>
            <a:normAutofit/>
          </a:bodyPr>
          <a:lstStyle>
            <a:lvl1pPr marL="0" indent="0" algn="l">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179336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4343400"/>
            <a:ext cx="2133600" cy="273844"/>
          </a:xfrm>
          <a:prstGeom prst="rect">
            <a:avLst/>
          </a:prstGeom>
        </p:spPr>
        <p:txBody>
          <a:bodyPr/>
          <a:lstStyle/>
          <a:p>
            <a:fld id="{98D45A5A-CF7C-4B9A-9A30-5692713FB24D}" type="datetime1">
              <a:rPr lang="en-US" smtClean="0"/>
              <a:t>6/26/2019</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457200" y="571500"/>
            <a:ext cx="7772400" cy="3086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24935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514350"/>
            <a:ext cx="7696200" cy="3028950"/>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14F623E-4529-4013-8D91-10F9F68B3AC0}"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298113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6/26/2019</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8976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6/26/2019</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502568"/>
            <a:ext cx="7696200" cy="3028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3615"/>
            <a:ext cx="6553202" cy="394097"/>
          </a:xfrm>
        </p:spPr>
        <p:txBody>
          <a:bodyPr/>
          <a:lstStyle/>
          <a:p>
            <a:r>
              <a:rPr lang="en-US" smtClean="0"/>
              <a:t>Click to edit Master title style</a:t>
            </a:r>
            <a:endParaRPr lang="en-US"/>
          </a:p>
        </p:txBody>
      </p:sp>
    </p:spTree>
    <p:extLst>
      <p:ext uri="{BB962C8B-B14F-4D97-AF65-F5344CB8AC3E}">
        <p14:creationId xmlns:p14="http://schemas.microsoft.com/office/powerpoint/2010/main" val="36317448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E4191-BA6B-4D15-AC6C-24E47B9675B9}" type="datetime1">
              <a:rPr lang="en-US" smtClean="0"/>
              <a:t>6/26/2019</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38963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343151"/>
            <a:ext cx="7086600" cy="1021556"/>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18010"/>
            <a:ext cx="7086600" cy="1125140"/>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FD64D3F-EE09-4B59-B2C2-B7ACE6F4C6C7}"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9402022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45720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19600" y="45720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7D800A4-F02E-4450-B19D-40772C0A5F2D}"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5553407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57201"/>
            <a:ext cx="3732334"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1028702"/>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457201"/>
            <a:ext cx="37338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028702"/>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AB612836-1ABE-46FA-9232-46CBA41E6B32}" type="datetime1">
              <a:rPr lang="en-US" smtClean="0"/>
              <a:t>6/26/2019</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37506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D2D40BE4-1F75-4E0E-92D7-D2CFCD338D34}" type="datetime1">
              <a:rPr lang="en-US" smtClean="0"/>
              <a:t>6/26/2019</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579492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D74DC7AB-D724-42F1-8656-31C90B53F499}" type="datetime1">
              <a:rPr lang="en-US" smtClean="0"/>
              <a:t>6/26/2019</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4053016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90"/>
            <a:ext cx="2438400" cy="871538"/>
          </a:xfrm>
        </p:spPr>
        <p:txBody>
          <a:bodyPr anchor="b"/>
          <a:lstStyle>
            <a:lvl1pPr algn="l">
              <a:defRPr sz="2000" b="1">
                <a:solidFill>
                  <a:schemeClr val="accent2">
                    <a:lumMod val="40000"/>
                    <a:lumOff val="6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43200" y="41777"/>
            <a:ext cx="5638800" cy="36576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2400" y="899030"/>
            <a:ext cx="2438400" cy="3657599"/>
          </a:xfrm>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DD32153-D34B-4878-A0F6-CD940CAFB934}"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28" y="3340745"/>
            <a:ext cx="3191158" cy="1939049"/>
          </a:xfrm>
          <a:prstGeom prst="rect">
            <a:avLst/>
          </a:prstGeom>
        </p:spPr>
      </p:pic>
    </p:spTree>
    <p:extLst>
      <p:ext uri="{BB962C8B-B14F-4D97-AF65-F5344CB8AC3E}">
        <p14:creationId xmlns:p14="http://schemas.microsoft.com/office/powerpoint/2010/main" val="41752303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46796"/>
            <a:ext cx="5486400" cy="425054"/>
          </a:xfrm>
        </p:spPr>
        <p:txBody>
          <a:bodyPr anchor="b"/>
          <a:lstStyle>
            <a:lvl1pPr algn="l">
              <a:defRPr sz="2000" b="1">
                <a:solidFill>
                  <a:schemeClr val="accent2">
                    <a:lumMod val="40000"/>
                    <a:lumOff val="6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10128"/>
            <a:ext cx="5486400" cy="2686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371852"/>
            <a:ext cx="5486400" cy="603647"/>
          </a:xfrm>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89B122CC-5E24-40A5-822B-E5D761957513}"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4858761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8E03840-5187-4EDF-A5D9-F83C935AE945}"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1109625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F6CBF8A2-C8CE-47DE-A56E-373192664C9F}"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5134217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4767264"/>
            <a:ext cx="2133600" cy="273844"/>
          </a:xfrm>
          <a:prstGeom prst="rect">
            <a:avLst/>
          </a:prstGeom>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657350"/>
            <a:ext cx="4648200" cy="628650"/>
          </a:xfrm>
        </p:spPr>
        <p:txBody>
          <a:bodyPr anchor="ct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7" name="Text Placeholder 8"/>
          <p:cNvSpPr>
            <a:spLocks noGrp="1"/>
          </p:cNvSpPr>
          <p:nvPr>
            <p:ph type="body" sz="quarter" idx="16"/>
          </p:nvPr>
        </p:nvSpPr>
        <p:spPr>
          <a:xfrm>
            <a:off x="3962400" y="2286000"/>
            <a:ext cx="4648200" cy="628650"/>
          </a:xfrm>
        </p:spPr>
        <p:txBody>
          <a:bodyPr anchor="ct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8" name="Text Placeholder 8"/>
          <p:cNvSpPr>
            <a:spLocks noGrp="1"/>
          </p:cNvSpPr>
          <p:nvPr>
            <p:ph type="body" sz="quarter" idx="17"/>
          </p:nvPr>
        </p:nvSpPr>
        <p:spPr>
          <a:xfrm>
            <a:off x="3962400" y="2914650"/>
            <a:ext cx="4648200" cy="628650"/>
          </a:xfrm>
        </p:spPr>
        <p:txBody>
          <a:bodyPr anchor="ct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543300"/>
            <a:ext cx="4648200" cy="628650"/>
          </a:xfrm>
        </p:spPr>
        <p:txBody>
          <a:bodyPr anchor="ct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601878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6/26/2019</a:t>
            </a:fld>
            <a:endParaRPr lang="en-US"/>
          </a:p>
        </p:txBody>
      </p:sp>
      <p:sp>
        <p:nvSpPr>
          <p:cNvPr id="14"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60637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4767264"/>
            <a:ext cx="2133600" cy="273844"/>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914400" y="228600"/>
            <a:ext cx="3276600" cy="2343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228601"/>
            <a:ext cx="4495800" cy="2343986"/>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914400" y="2571750"/>
            <a:ext cx="3276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0728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5669756"/>
            <a:ext cx="2133600" cy="273844"/>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5"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619500"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324601" y="3131346"/>
            <a:ext cx="2514597" cy="2514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914405" y="1245394"/>
            <a:ext cx="2514597"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194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324597" y="1245394"/>
            <a:ext cx="2514600" cy="188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lvl1pPr>
              <a:defRPr>
                <a:solidFill>
                  <a:schemeClr val="accent2">
                    <a:lumMod val="40000"/>
                    <a:lumOff val="6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9563335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343151"/>
            <a:ext cx="7086600" cy="1021556"/>
          </a:xfrm>
        </p:spPr>
        <p:txBody>
          <a:bodyPr anchor="t"/>
          <a:lstStyle>
            <a:lvl1pPr algn="l">
              <a:defRPr sz="4000" b="0" cap="all">
                <a:solidFill>
                  <a:schemeClr val="bg1">
                    <a:lumMod val="1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18010"/>
            <a:ext cx="7086600" cy="1125140"/>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DFD64D3F-EE09-4B59-B2C2-B7ACE6F4C6C7}" type="datetime1">
              <a:rPr lang="en-US" smtClean="0"/>
              <a:t>6/26/2019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29917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25730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314450"/>
            <a:ext cx="3810000" cy="45148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7D800A4-F02E-4450-B19D-40772C0A5F2D}" type="datetime1">
              <a:rPr lang="en-US" smtClean="0"/>
              <a:t>6/26/2019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37033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314451"/>
            <a:ext cx="3732334"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1885953"/>
            <a:ext cx="3732334"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1314451"/>
            <a:ext cx="37338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1885953"/>
            <a:ext cx="3733800" cy="38290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AB612836-1ABE-46FA-9232-46CBA41E6B32}" type="datetime1">
              <a:rPr lang="en-US" smtClean="0"/>
              <a:t>6/26/2019</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146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D2D40BE4-1F75-4E0E-92D7-D2CFCD338D34}" type="datetime1">
              <a:rPr lang="en-US" smtClean="0"/>
              <a:t>6/26/2019</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14200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6" name="relax_slide.mov">
            <a:hlinkClick r:id="" action="ppaction://media"/>
          </p:cNvPr>
          <p:cNvPicPr>
            <a:picLocks noChangeAspect="1"/>
          </p:cNvPicPr>
          <p:nvPr>
            <a:videoFile r:link="rId20"/>
            <p:extLst>
              <p:ext uri="{DAA4B4D4-6D71-4841-9C94-3DE7FCFB9230}">
                <p14:media xmlns:p14="http://schemas.microsoft.com/office/powerpoint/2010/main" r:embed="rId19"/>
              </p:ext>
            </p:extLst>
          </p:nvPr>
        </p:nvPicPr>
        <p:blipFill>
          <a:blip r:embed="rId21"/>
          <a:stretch>
            <a:fillRect/>
          </a:stretch>
        </p:blipFill>
        <p:spPr>
          <a:xfrm>
            <a:off x="0" y="-19050"/>
            <a:ext cx="9144000" cy="1371600"/>
          </a:xfrm>
          <a:prstGeom prst="rect">
            <a:avLst/>
          </a:prstGeom>
        </p:spPr>
      </p:pic>
      <p:sp>
        <p:nvSpPr>
          <p:cNvPr id="9" name="Rectangle 8"/>
          <p:cNvSpPr/>
          <p:nvPr userDrawn="1"/>
        </p:nvSpPr>
        <p:spPr>
          <a:xfrm rot="10800000">
            <a:off x="-152400" y="1362907"/>
            <a:ext cx="9448800" cy="101000"/>
          </a:xfrm>
          <a:prstGeom prst="rect">
            <a:avLst/>
          </a:prstGeom>
          <a:gradFill>
            <a:gsLst>
              <a:gs pos="0">
                <a:schemeClr val="bg1">
                  <a:lumMod val="10000"/>
                </a:schemeClr>
              </a:gs>
              <a:gs pos="80000">
                <a:schemeClr val="bg1">
                  <a:lumMod val="50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114550"/>
            <a:ext cx="7696200" cy="30289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39484" y="1608367"/>
            <a:ext cx="6553202" cy="39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 name="Rectangle 9"/>
          <p:cNvSpPr/>
          <p:nvPr userDrawn="1"/>
        </p:nvSpPr>
        <p:spPr>
          <a:xfrm>
            <a:off x="0" y="9526"/>
            <a:ext cx="9151200" cy="13430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96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8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childTnLst>
        </p:cTn>
      </p:par>
    </p:tnLst>
  </p:timing>
  <p:hf sldNum="0" hdr="0" ftr="0" dt="0"/>
  <p:txStyles>
    <p:titleStyle>
      <a:lvl1pPr algn="l" defTabSz="914400" rtl="0" eaLnBrk="1" latinLnBrk="0" hangingPunct="1">
        <a:spcBef>
          <a:spcPct val="0"/>
        </a:spcBef>
        <a:buNone/>
        <a:defRPr sz="2800" kern="1200">
          <a:solidFill>
            <a:schemeClr val="bg1">
              <a:lumMod val="10000"/>
            </a:schemeClr>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userDrawn="1"/>
        </p:nvSpPr>
        <p:spPr>
          <a:xfrm rot="10800000">
            <a:off x="-152400" y="1352551"/>
            <a:ext cx="9448800" cy="101000"/>
          </a:xfrm>
          <a:prstGeom prst="rect">
            <a:avLst/>
          </a:prstGeom>
          <a:gradFill>
            <a:gsLst>
              <a:gs pos="0">
                <a:schemeClr val="bg1">
                  <a:lumMod val="10000"/>
                </a:schemeClr>
              </a:gs>
              <a:gs pos="80000">
                <a:schemeClr val="bg1">
                  <a:lumMod val="50000"/>
                </a:schemeClr>
              </a:gs>
              <a:gs pos="100000">
                <a:schemeClr val="bg1">
                  <a:lumMod val="50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114550"/>
            <a:ext cx="7696200" cy="30289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39484" y="1608367"/>
            <a:ext cx="6553202" cy="39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19050"/>
            <a:ext cx="9144000" cy="1371600"/>
          </a:xfrm>
          <a:prstGeom prst="rect">
            <a:avLst/>
          </a:prstGeom>
        </p:spPr>
      </p:pic>
    </p:spTree>
    <p:extLst>
      <p:ext uri="{BB962C8B-B14F-4D97-AF65-F5344CB8AC3E}">
        <p14:creationId xmlns:p14="http://schemas.microsoft.com/office/powerpoint/2010/main" val="18630239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iming>
    <p:tnLst>
      <p:par>
        <p:cTn id="1" dur="indefinite" restart="never" nodeType="tmRoot"/>
      </p:par>
    </p:tnLst>
  </p:timing>
  <p:hf sldNum="0" hdr="0" ftr="0" dt="0"/>
  <p:txStyles>
    <p:titleStyle>
      <a:lvl1pPr algn="l" defTabSz="914400" rtl="0" eaLnBrk="1" latinLnBrk="0" hangingPunct="1">
        <a:spcBef>
          <a:spcPct val="0"/>
        </a:spcBef>
        <a:buNone/>
        <a:defRPr sz="2800" kern="1200">
          <a:solidFill>
            <a:schemeClr val="bg1">
              <a:lumMod val="10000"/>
            </a:schemeClr>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1285877"/>
            <a:ext cx="9144000" cy="3857625"/>
          </a:xfrm>
          <a:prstGeom prst="rect">
            <a:avLst/>
          </a:prstGeom>
        </p:spPr>
      </p:pic>
      <p:sp>
        <p:nvSpPr>
          <p:cNvPr id="5" name="Rectangle 4"/>
          <p:cNvSpPr/>
          <p:nvPr userDrawn="1"/>
        </p:nvSpPr>
        <p:spPr>
          <a:xfrm>
            <a:off x="0" y="0"/>
            <a:ext cx="9144000" cy="3143250"/>
          </a:xfrm>
          <a:prstGeom prst="rect">
            <a:avLst/>
          </a:prstGeom>
          <a:gradFill>
            <a:gsLst>
              <a:gs pos="39000">
                <a:srgbClr val="0070C0"/>
              </a:gs>
              <a:gs pos="0">
                <a:schemeClr val="accent2">
                  <a:lumMod val="60000"/>
                  <a:lumOff val="40000"/>
                  <a:alpha val="0"/>
                </a:schemeClr>
              </a:gs>
              <a:gs pos="100000">
                <a:srgbClr val="0070C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46316" y="506186"/>
            <a:ext cx="7696200" cy="30289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28600" y="3"/>
            <a:ext cx="6553202" cy="39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675716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sldNum="0" hdr="0" ftr="0" dt="0"/>
  <p:txStyles>
    <p:titleStyle>
      <a:lvl1pPr algn="l" defTabSz="914400" rtl="0" eaLnBrk="1" latinLnBrk="0" hangingPunct="1">
        <a:spcBef>
          <a:spcPct val="0"/>
        </a:spcBef>
        <a:buNone/>
        <a:defRPr sz="2800" kern="1200">
          <a:solidFill>
            <a:schemeClr val="bg1">
              <a:lumMod val="10000"/>
            </a:schemeClr>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3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skid440@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199" y="514350"/>
            <a:ext cx="8928022" cy="1600438"/>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 are glad you joined us today</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5510" y="2343152"/>
            <a:ext cx="15494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52751"/>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4" y="2910682"/>
            <a:ext cx="12874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177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10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1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739103"/>
            <a:ext cx="3352800" cy="923330"/>
          </a:xfrm>
          <a:prstGeom prst="rect">
            <a:avLst/>
          </a:prstGeom>
          <a:noFill/>
        </p:spPr>
        <p:txBody>
          <a:bodyPr wrap="square" rtlCol="0">
            <a:spAutoFit/>
          </a:bodyPr>
          <a:lstStyle/>
          <a:p>
            <a:r>
              <a:rPr lang="en-US" sz="5400" dirty="0" smtClean="0">
                <a:latin typeface="KG Ways to Say Goodbye" panose="02000506000000020003" pitchFamily="2" charset="0"/>
              </a:rPr>
              <a:t>Announcements</a:t>
            </a:r>
            <a:endParaRPr lang="en-US" sz="5400" dirty="0">
              <a:latin typeface="KG Ways to Say Goodbye" panose="02000506000000020003" pitchFamily="2" charset="0"/>
            </a:endParaRPr>
          </a:p>
        </p:txBody>
      </p:sp>
      <p:sp>
        <p:nvSpPr>
          <p:cNvPr id="2" name="Rectangle 1"/>
          <p:cNvSpPr/>
          <p:nvPr/>
        </p:nvSpPr>
        <p:spPr>
          <a:xfrm>
            <a:off x="228600" y="2656635"/>
            <a:ext cx="5562600" cy="1631216"/>
          </a:xfrm>
          <a:prstGeom prst="rect">
            <a:avLst/>
          </a:prstGeom>
        </p:spPr>
        <p:txBody>
          <a:bodyPr wrap="square">
            <a:spAutoFit/>
          </a:bodyPr>
          <a:lstStyle/>
          <a:p>
            <a:pPr algn="just"/>
            <a:r>
              <a:rPr lang="en-US" sz="2000" b="1" dirty="0"/>
              <a:t>2019/2020 Sunday School Kick Off</a:t>
            </a:r>
            <a:r>
              <a:rPr lang="en-US" sz="2000" dirty="0"/>
              <a:t> day will be Sunday, September 8. If you are interested in attending a class, teach or </a:t>
            </a:r>
            <a:r>
              <a:rPr lang="en-US" sz="2000" dirty="0" smtClean="0"/>
              <a:t>co-teach </a:t>
            </a:r>
            <a:r>
              <a:rPr lang="en-US" sz="2000" dirty="0"/>
              <a:t>a class please talk with Julie Pressnell.  More information about Sunday school will be coming soon.</a:t>
            </a:r>
          </a:p>
        </p:txBody>
      </p:sp>
      <p:pic>
        <p:nvPicPr>
          <p:cNvPr id="6" name="Picture 2" descr="Image result for sunday school kick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94944"/>
            <a:ext cx="2467573" cy="246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908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739103"/>
            <a:ext cx="3352800" cy="923330"/>
          </a:xfrm>
          <a:prstGeom prst="rect">
            <a:avLst/>
          </a:prstGeom>
          <a:noFill/>
        </p:spPr>
        <p:txBody>
          <a:bodyPr wrap="square" rtlCol="0">
            <a:spAutoFit/>
          </a:bodyPr>
          <a:lstStyle/>
          <a:p>
            <a:r>
              <a:rPr lang="en-US" sz="5400" dirty="0" smtClean="0">
                <a:latin typeface="KG Ways to Say Goodbye" panose="02000506000000020003" pitchFamily="2" charset="0"/>
              </a:rPr>
              <a:t>Announcements</a:t>
            </a:r>
            <a:endParaRPr lang="en-US" sz="5400" dirty="0">
              <a:latin typeface="KG Ways to Say Goodbye" panose="02000506000000020003" pitchFamily="2" charset="0"/>
            </a:endParaRPr>
          </a:p>
        </p:txBody>
      </p:sp>
      <p:sp>
        <p:nvSpPr>
          <p:cNvPr id="2" name="Rectangle 1"/>
          <p:cNvSpPr/>
          <p:nvPr/>
        </p:nvSpPr>
        <p:spPr>
          <a:xfrm>
            <a:off x="2971799" y="2495550"/>
            <a:ext cx="5814391" cy="2308324"/>
          </a:xfrm>
          <a:prstGeom prst="rect">
            <a:avLst/>
          </a:prstGeom>
        </p:spPr>
        <p:txBody>
          <a:bodyPr wrap="square">
            <a:spAutoFit/>
          </a:bodyPr>
          <a:lstStyle/>
          <a:p>
            <a:pPr algn="just"/>
            <a:r>
              <a:rPr lang="en-US" b="1" dirty="0"/>
              <a:t>Donating to a “Spicy Ministry.”</a:t>
            </a:r>
            <a:r>
              <a:rPr lang="en-US" dirty="0"/>
              <a:t> If you are interested in helping provide spices for 2100 Lakeside, the Men's Shelter operated by Lutheran Metropolitan Ministry, please make your check payable to Christ Evangelical Lutheran Church and mark "spice ministry" in the notation line. Anne and Dave Paine will be purchasing spices with the money thus donated and delivering them to the shelter. We will make our second delivery very soon.</a:t>
            </a:r>
          </a:p>
        </p:txBody>
      </p:sp>
      <p:pic>
        <p:nvPicPr>
          <p:cNvPr id="3076" name="Picture 4" descr="Image result for spice it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81" y="2692416"/>
            <a:ext cx="2537719" cy="168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171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2652" y="1504950"/>
            <a:ext cx="3352800" cy="923330"/>
          </a:xfrm>
          <a:prstGeom prst="rect">
            <a:avLst/>
          </a:prstGeom>
          <a:noFill/>
        </p:spPr>
        <p:txBody>
          <a:bodyPr wrap="square" rtlCol="0">
            <a:spAutoFit/>
          </a:bodyPr>
          <a:lstStyle/>
          <a:p>
            <a:r>
              <a:rPr lang="en-US" sz="5400" dirty="0" smtClean="0">
                <a:latin typeface="KG Ways to Say Goodbye" panose="02000506000000020003" pitchFamily="2" charset="0"/>
              </a:rPr>
              <a:t>Announcements</a:t>
            </a:r>
            <a:endParaRPr lang="en-US" sz="5400" dirty="0">
              <a:latin typeface="KG Ways to Say Goodbye" panose="02000506000000020003" pitchFamily="2" charset="0"/>
            </a:endParaRPr>
          </a:p>
        </p:txBody>
      </p:sp>
      <p:pic>
        <p:nvPicPr>
          <p:cNvPr id="4098" name="Picture 2" descr="Image result for defiant j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0768"/>
            <a:ext cx="1913382"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343150"/>
            <a:ext cx="5728252" cy="2308324"/>
          </a:xfrm>
          <a:prstGeom prst="rect">
            <a:avLst/>
          </a:prstGeom>
        </p:spPr>
        <p:txBody>
          <a:bodyPr wrap="square">
            <a:spAutoFit/>
          </a:bodyPr>
          <a:lstStyle/>
          <a:p>
            <a:pPr algn="just"/>
            <a:r>
              <a:rPr lang="en-US" b="1" dirty="0"/>
              <a:t>You are invited to join a six-week bible study </a:t>
            </a:r>
            <a:r>
              <a:rPr lang="en-US" dirty="0"/>
              <a:t>called Defiant Joy. In this six-session video bible study, author Candace Payne (aka "Chewbacca Mom"), reveals her personal secrets and biblical insights to unshakable joy. Come discover what she has learned and how you can experience more joy in your life. Sessions will begin on Wednesday, July 17 at 6:00 p.m. For more information, contact Heather in the office or at 330-635-4783.</a:t>
            </a:r>
            <a:endParaRPr lang="en-US" dirty="0"/>
          </a:p>
        </p:txBody>
      </p:sp>
    </p:spTree>
    <p:extLst>
      <p:ext uri="{BB962C8B-B14F-4D97-AF65-F5344CB8AC3E}">
        <p14:creationId xmlns:p14="http://schemas.microsoft.com/office/powerpoint/2010/main" val="28905890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adow_clouds_14291.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514350"/>
            <a:ext cx="8001000" cy="1384995"/>
          </a:xfrm>
          <a:prstGeom prst="rect">
            <a:avLst/>
          </a:prstGeom>
        </p:spPr>
        <p:txBody>
          <a:bodyPr wrap="square">
            <a:spAutoFit/>
          </a:bodyPr>
          <a:lstStyle/>
          <a:p>
            <a:pPr algn="just"/>
            <a:r>
              <a:rPr lang="en-US" sz="2800" b="1" dirty="0"/>
              <a:t>Thank you to all our members</a:t>
            </a:r>
            <a:r>
              <a:rPr lang="en-US" sz="2800" dirty="0"/>
              <a:t> who will be offering their gift of music for the congregation to enjoy this summer season. </a:t>
            </a:r>
            <a:r>
              <a:rPr lang="en-US" sz="2800" dirty="0" smtClean="0"/>
              <a:t> This week we thank </a:t>
            </a:r>
            <a:r>
              <a:rPr lang="en-US" sz="2800" dirty="0" smtClean="0"/>
              <a:t>Dave Paine</a:t>
            </a:r>
            <a:r>
              <a:rPr lang="en-US" sz="2800" dirty="0" smtClean="0"/>
              <a:t>.</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4400" y="2800350"/>
            <a:ext cx="1647825" cy="20310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933" y="2940986"/>
            <a:ext cx="1827958" cy="20310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728417"/>
            <a:ext cx="2328863" cy="3105150"/>
          </a:xfrm>
          <a:prstGeom prst="rect">
            <a:avLst/>
          </a:prstGeom>
        </p:spPr>
      </p:pic>
    </p:spTree>
    <p:extLst>
      <p:ext uri="{BB962C8B-B14F-4D97-AF65-F5344CB8AC3E}">
        <p14:creationId xmlns:p14="http://schemas.microsoft.com/office/powerpoint/2010/main" val="407031813"/>
      </p:ext>
    </p:extLst>
  </p:cSld>
  <p:clrMapOvr>
    <a:masterClrMapping/>
  </p:clrMapOvr>
  <p:transition spd="slow" advClick="0"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194" y="2190750"/>
            <a:ext cx="3322320" cy="2682240"/>
          </a:xfrm>
          <a:prstGeom prst="rect">
            <a:avLst/>
          </a:prstGeom>
        </p:spPr>
      </p:pic>
      <p:sp>
        <p:nvSpPr>
          <p:cNvPr id="4" name="Rectangle 3"/>
          <p:cNvSpPr/>
          <p:nvPr/>
        </p:nvSpPr>
        <p:spPr>
          <a:xfrm>
            <a:off x="665154" y="514350"/>
            <a:ext cx="7772400" cy="1569660"/>
          </a:xfrm>
          <a:prstGeom prst="rect">
            <a:avLst/>
          </a:prstGeom>
        </p:spPr>
        <p:txBody>
          <a:bodyPr wrap="square">
            <a:spAutoFit/>
          </a:bodyPr>
          <a:lstStyle/>
          <a:p>
            <a:r>
              <a:rPr lang="en-US" sz="3200" b="1" dirty="0"/>
              <a:t>The ASP youth mission team </a:t>
            </a:r>
            <a:r>
              <a:rPr lang="en-US" sz="3200" dirty="0"/>
              <a:t>will be sharing their stories this weekend at both the Saturday and Sunday services.</a:t>
            </a:r>
            <a:endParaRPr lang="en-US" sz="3200" dirty="0"/>
          </a:p>
        </p:txBody>
      </p:sp>
    </p:spTree>
    <p:extLst>
      <p:ext uri="{BB962C8B-B14F-4D97-AF65-F5344CB8AC3E}">
        <p14:creationId xmlns:p14="http://schemas.microsoft.com/office/powerpoint/2010/main" val="26328131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4099" y="209550"/>
            <a:ext cx="815101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Congregation Calendar</a:t>
            </a: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2286000" y="1002090"/>
            <a:ext cx="4572000" cy="3139321"/>
          </a:xfrm>
          <a:prstGeom prst="rect">
            <a:avLst/>
          </a:prstGeom>
        </p:spPr>
        <p:txBody>
          <a:bodyPr>
            <a:spAutoFit/>
          </a:bodyPr>
          <a:lstStyle/>
          <a:p>
            <a:r>
              <a:rPr lang="en-US" b="1" dirty="0"/>
              <a:t>Sunday, June 30 </a:t>
            </a:r>
            <a:r>
              <a:rPr lang="en-US" b="1" i="1" dirty="0"/>
              <a:t>ASP Sunday</a:t>
            </a:r>
            <a:endParaRPr lang="en-US" dirty="0"/>
          </a:p>
          <a:p>
            <a:r>
              <a:rPr lang="en-US" dirty="0"/>
              <a:t>  9:30 a.m.	Holy Worship</a:t>
            </a:r>
          </a:p>
          <a:p>
            <a:r>
              <a:rPr lang="en-US" b="1" dirty="0"/>
              <a:t>Thursday, July 4</a:t>
            </a:r>
            <a:endParaRPr lang="en-US" dirty="0"/>
          </a:p>
          <a:p>
            <a:r>
              <a:rPr lang="en-US" i="1" dirty="0"/>
              <a:t>		Office closed</a:t>
            </a:r>
            <a:endParaRPr lang="en-US" dirty="0"/>
          </a:p>
          <a:p>
            <a:r>
              <a:rPr lang="en-US" b="1" dirty="0"/>
              <a:t>Friday, July 5</a:t>
            </a:r>
            <a:endParaRPr lang="en-US" dirty="0"/>
          </a:p>
          <a:p>
            <a:r>
              <a:rPr lang="en-US" b="1" dirty="0"/>
              <a:t>		</a:t>
            </a:r>
            <a:r>
              <a:rPr lang="en-US" i="1" dirty="0"/>
              <a:t>Pastor’s day off</a:t>
            </a:r>
            <a:endParaRPr lang="en-US" dirty="0"/>
          </a:p>
          <a:p>
            <a:r>
              <a:rPr lang="en-US" b="1" dirty="0"/>
              <a:t>Saturday, July 6</a:t>
            </a:r>
            <a:endParaRPr lang="en-US" dirty="0"/>
          </a:p>
          <a:p>
            <a:r>
              <a:rPr lang="en-US" dirty="0"/>
              <a:t>  6:30 a.m.	Men’s Bible study</a:t>
            </a:r>
          </a:p>
          <a:p>
            <a:r>
              <a:rPr lang="en-US" dirty="0"/>
              <a:t>  5:00 p.m.	Holy Worship</a:t>
            </a:r>
          </a:p>
          <a:p>
            <a:r>
              <a:rPr lang="en-US" b="1" dirty="0"/>
              <a:t>Sunday, July 7</a:t>
            </a:r>
            <a:endParaRPr lang="en-US" dirty="0"/>
          </a:p>
          <a:p>
            <a:r>
              <a:rPr lang="en-US" dirty="0"/>
              <a:t>   9:30 a.m.	Holy Worship</a:t>
            </a:r>
          </a:p>
        </p:txBody>
      </p:sp>
    </p:spTree>
    <p:extLst>
      <p:ext uri="{BB962C8B-B14F-4D97-AF65-F5344CB8AC3E}">
        <p14:creationId xmlns:p14="http://schemas.microsoft.com/office/powerpoint/2010/main" val="29462748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81152"/>
            <a:ext cx="4713516" cy="394097"/>
          </a:xfrm>
        </p:spPr>
        <p:txBody>
          <a:bodyPr>
            <a:noAutofit/>
          </a:bodyPr>
          <a:lstStyle/>
          <a:p>
            <a:r>
              <a:rPr lang="en-US" sz="3600" dirty="0" smtClean="0"/>
              <a:t>Worship Assistants </a:t>
            </a:r>
            <a:endParaRPr lang="en-US" sz="3600" dirty="0"/>
          </a:p>
        </p:txBody>
      </p:sp>
      <p:pic>
        <p:nvPicPr>
          <p:cNvPr id="6" name="Picture 2" descr="Image result for volunte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4" y="3181352"/>
            <a:ext cx="205235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71492" y="1879427"/>
            <a:ext cx="4572000" cy="3046988"/>
          </a:xfrm>
          <a:prstGeom prst="rect">
            <a:avLst/>
          </a:prstGeom>
        </p:spPr>
        <p:txBody>
          <a:bodyPr>
            <a:spAutoFit/>
          </a:bodyPr>
          <a:lstStyle/>
          <a:p>
            <a:r>
              <a:rPr lang="en-US" sz="1600" b="1" u="sng" dirty="0"/>
              <a:t>This Sunday, June 30 at 9:30 a.m.</a:t>
            </a:r>
            <a:endParaRPr lang="en-US" sz="1600" dirty="0"/>
          </a:p>
          <a:p>
            <a:r>
              <a:rPr lang="en-US" sz="1600" dirty="0"/>
              <a:t>Greeters:		Kacenjar family</a:t>
            </a:r>
          </a:p>
          <a:p>
            <a:r>
              <a:rPr lang="en-US" sz="1600" dirty="0"/>
              <a:t>Usher:		</a:t>
            </a:r>
            <a:r>
              <a:rPr lang="en-US" sz="1600" dirty="0" smtClean="0"/>
              <a:t>Ryan </a:t>
            </a:r>
            <a:r>
              <a:rPr lang="en-US" sz="1600" dirty="0"/>
              <a:t>Smarsh</a:t>
            </a:r>
          </a:p>
          <a:p>
            <a:r>
              <a:rPr lang="en-US" sz="1600" dirty="0"/>
              <a:t>Lector:		</a:t>
            </a:r>
            <a:r>
              <a:rPr lang="en-US" sz="1600" dirty="0" smtClean="0"/>
              <a:t>Fred </a:t>
            </a:r>
            <a:r>
              <a:rPr lang="en-US" sz="1600" dirty="0"/>
              <a:t>Kirtner</a:t>
            </a:r>
          </a:p>
          <a:p>
            <a:r>
              <a:rPr lang="en-US" sz="1600" dirty="0"/>
              <a:t>Cantor:		</a:t>
            </a:r>
            <a:r>
              <a:rPr lang="en-US" sz="1600" dirty="0" smtClean="0"/>
              <a:t>Rob </a:t>
            </a:r>
            <a:r>
              <a:rPr lang="en-US" sz="1600" dirty="0"/>
              <a:t>Pedersen</a:t>
            </a:r>
          </a:p>
          <a:p>
            <a:r>
              <a:rPr lang="en-US" sz="1600" dirty="0"/>
              <a:t>Acolytes:		Addison and Sydney Crout</a:t>
            </a:r>
          </a:p>
          <a:p>
            <a:r>
              <a:rPr lang="en-US" sz="1600" dirty="0"/>
              <a:t>Assists:		Joe Guthman</a:t>
            </a:r>
          </a:p>
          <a:p>
            <a:r>
              <a:rPr lang="en-US" sz="1600" dirty="0"/>
              <a:t>		</a:t>
            </a:r>
            <a:r>
              <a:rPr lang="en-US" sz="1600" dirty="0" smtClean="0"/>
              <a:t>Fred </a:t>
            </a:r>
            <a:r>
              <a:rPr lang="en-US" sz="1600" dirty="0"/>
              <a:t>Kirtner</a:t>
            </a:r>
          </a:p>
          <a:p>
            <a:r>
              <a:rPr lang="en-US" sz="1600" dirty="0"/>
              <a:t>Bread:		</a:t>
            </a:r>
            <a:r>
              <a:rPr lang="en-US" sz="1600" dirty="0" smtClean="0"/>
              <a:t>Carol </a:t>
            </a:r>
            <a:r>
              <a:rPr lang="en-US" sz="1600" dirty="0"/>
              <a:t>Meiners</a:t>
            </a:r>
          </a:p>
          <a:p>
            <a:r>
              <a:rPr lang="en-US" sz="1600" dirty="0"/>
              <a:t>Altar duty:		Marilyn Culler</a:t>
            </a:r>
          </a:p>
          <a:p>
            <a:r>
              <a:rPr lang="en-US" sz="1600" dirty="0"/>
              <a:t>Counters:		Dave and Anne Paine</a:t>
            </a:r>
          </a:p>
          <a:p>
            <a:r>
              <a:rPr lang="en-US" sz="1600" dirty="0"/>
              <a:t>Grass cutting:   	Frank Lee (6/24 - 6/29)</a:t>
            </a:r>
          </a:p>
        </p:txBody>
      </p:sp>
    </p:spTree>
    <p:extLst>
      <p:ext uri="{BB962C8B-B14F-4D97-AF65-F5344CB8AC3E}">
        <p14:creationId xmlns:p14="http://schemas.microsoft.com/office/powerpoint/2010/main" val="163060622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81152"/>
            <a:ext cx="4713516" cy="394097"/>
          </a:xfrm>
        </p:spPr>
        <p:txBody>
          <a:bodyPr>
            <a:noAutofit/>
          </a:bodyPr>
          <a:lstStyle/>
          <a:p>
            <a:r>
              <a:rPr lang="en-US" sz="3600" dirty="0" smtClean="0"/>
              <a:t>Worship Assistants </a:t>
            </a:r>
            <a:endParaRPr lang="en-US" sz="3600" dirty="0"/>
          </a:p>
        </p:txBody>
      </p:sp>
      <p:pic>
        <p:nvPicPr>
          <p:cNvPr id="6" name="Picture 2" descr="Image result for volunte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4" y="3181352"/>
            <a:ext cx="205235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95400" y="1850291"/>
            <a:ext cx="4572000" cy="3293209"/>
          </a:xfrm>
          <a:prstGeom prst="rect">
            <a:avLst/>
          </a:prstGeom>
        </p:spPr>
        <p:txBody>
          <a:bodyPr>
            <a:spAutoFit/>
          </a:bodyPr>
          <a:lstStyle/>
          <a:p>
            <a:r>
              <a:rPr lang="en-US" sz="1600" b="1" u="sng" dirty="0"/>
              <a:t>Next Sunday, July 7 at 9:30 a.m.</a:t>
            </a:r>
            <a:endParaRPr lang="en-US" sz="1600" dirty="0"/>
          </a:p>
          <a:p>
            <a:r>
              <a:rPr lang="en-US" sz="1600" dirty="0"/>
              <a:t>Greeters:		Myers family</a:t>
            </a:r>
          </a:p>
          <a:p>
            <a:r>
              <a:rPr lang="en-US" sz="1600" dirty="0"/>
              <a:t>Usher:		</a:t>
            </a:r>
            <a:r>
              <a:rPr lang="en-US" sz="1600" dirty="0" smtClean="0"/>
              <a:t>Tony </a:t>
            </a:r>
            <a:r>
              <a:rPr lang="en-US" sz="1600" dirty="0"/>
              <a:t>Toy</a:t>
            </a:r>
          </a:p>
          <a:p>
            <a:r>
              <a:rPr lang="en-US" sz="1600" dirty="0"/>
              <a:t>Lector:		</a:t>
            </a:r>
            <a:r>
              <a:rPr lang="en-US" sz="1600" dirty="0" smtClean="0"/>
              <a:t>Laura </a:t>
            </a:r>
            <a:r>
              <a:rPr lang="en-US" sz="1600" dirty="0"/>
              <a:t>Musat</a:t>
            </a:r>
          </a:p>
          <a:p>
            <a:r>
              <a:rPr lang="en-US" sz="1600" dirty="0"/>
              <a:t>Cantor:		</a:t>
            </a:r>
            <a:r>
              <a:rPr lang="en-US" sz="1600" dirty="0" smtClean="0"/>
              <a:t>Fred </a:t>
            </a:r>
            <a:r>
              <a:rPr lang="en-US" sz="1600" dirty="0"/>
              <a:t>Kirtner</a:t>
            </a:r>
          </a:p>
          <a:p>
            <a:r>
              <a:rPr lang="en-US" sz="1600" dirty="0"/>
              <a:t>Acolytes:		Madeline and Marisa Weller</a:t>
            </a:r>
          </a:p>
          <a:p>
            <a:r>
              <a:rPr lang="en-US" sz="1600" dirty="0"/>
              <a:t>Assists:		Anne Paine</a:t>
            </a:r>
          </a:p>
          <a:p>
            <a:r>
              <a:rPr lang="en-US" sz="1600" dirty="0"/>
              <a:t>		</a:t>
            </a:r>
            <a:r>
              <a:rPr lang="en-US" sz="1600" dirty="0" smtClean="0"/>
              <a:t>Brenda </a:t>
            </a:r>
            <a:r>
              <a:rPr lang="en-US" sz="1600" dirty="0"/>
              <a:t>Crout	</a:t>
            </a:r>
          </a:p>
          <a:p>
            <a:r>
              <a:rPr lang="en-US" sz="1600" dirty="0"/>
              <a:t>Bread:		</a:t>
            </a:r>
            <a:r>
              <a:rPr lang="en-US" sz="1600" dirty="0" smtClean="0"/>
              <a:t>Anne </a:t>
            </a:r>
            <a:r>
              <a:rPr lang="en-US" sz="1600" dirty="0"/>
              <a:t>Paine</a:t>
            </a:r>
          </a:p>
          <a:p>
            <a:r>
              <a:rPr lang="en-US" sz="1600" dirty="0"/>
              <a:t>Altar duty:		Karen Wagner</a:t>
            </a:r>
          </a:p>
          <a:p>
            <a:r>
              <a:rPr lang="en-US" sz="1600" dirty="0"/>
              <a:t>		</a:t>
            </a:r>
            <a:r>
              <a:rPr lang="en-US" sz="1600" dirty="0" smtClean="0"/>
              <a:t>Gisela </a:t>
            </a:r>
            <a:r>
              <a:rPr lang="en-US" sz="1600" dirty="0"/>
              <a:t>McFarland</a:t>
            </a:r>
          </a:p>
          <a:p>
            <a:r>
              <a:rPr lang="en-US" sz="1600" dirty="0"/>
              <a:t>Counter:		Chuck Heindrichs</a:t>
            </a:r>
          </a:p>
          <a:p>
            <a:r>
              <a:rPr lang="en-US" sz="1600" dirty="0"/>
              <a:t>Grass cutting:	</a:t>
            </a:r>
            <a:r>
              <a:rPr lang="en-US" sz="1600" dirty="0" smtClean="0"/>
              <a:t>Tony </a:t>
            </a:r>
            <a:r>
              <a:rPr lang="en-US" sz="1600" dirty="0"/>
              <a:t>Toy (6/30 - 7/6)</a:t>
            </a:r>
          </a:p>
        </p:txBody>
      </p:sp>
    </p:spTree>
    <p:extLst>
      <p:ext uri="{BB962C8B-B14F-4D97-AF65-F5344CB8AC3E}">
        <p14:creationId xmlns:p14="http://schemas.microsoft.com/office/powerpoint/2010/main" val="360534718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4" y="4171952"/>
            <a:ext cx="3720421" cy="439601"/>
          </a:xfrm>
        </p:spPr>
        <p:txBody>
          <a:bodyPr>
            <a:noAutofit/>
          </a:bodyPr>
          <a:lstStyle/>
          <a:p>
            <a:r>
              <a:rPr lang="en-US" sz="4000" dirty="0" smtClean="0">
                <a:ln>
                  <a:solidFill>
                    <a:schemeClr val="tx1">
                      <a:lumMod val="95000"/>
                      <a:lumOff val="5000"/>
                    </a:schemeClr>
                  </a:solidFill>
                </a:ln>
                <a:solidFill>
                  <a:schemeClr val="accent2">
                    <a:lumMod val="75000"/>
                  </a:schemeClr>
                </a:solidFill>
                <a:latin typeface="Harlow Solid Italic" panose="04030604020F02020D02" pitchFamily="82" charset="0"/>
              </a:rPr>
              <a:t>God </a:t>
            </a:r>
            <a:r>
              <a:rPr lang="en-US" sz="4000" dirty="0" smtClean="0">
                <a:ln>
                  <a:solidFill>
                    <a:schemeClr val="tx1">
                      <a:lumMod val="95000"/>
                      <a:lumOff val="5000"/>
                    </a:schemeClr>
                  </a:solidFill>
                </a:ln>
                <a:solidFill>
                  <a:schemeClr val="accent1">
                    <a:lumMod val="60000"/>
                    <a:lumOff val="40000"/>
                  </a:schemeClr>
                </a:solidFill>
                <a:latin typeface="Harlow Solid Italic" panose="04030604020F02020D02" pitchFamily="82" charset="0"/>
              </a:rPr>
              <a:t>Bless</a:t>
            </a:r>
            <a:r>
              <a:rPr lang="en-US" sz="4000" dirty="0" smtClean="0">
                <a:ln>
                  <a:solidFill>
                    <a:schemeClr val="tx1">
                      <a:lumMod val="95000"/>
                      <a:lumOff val="5000"/>
                    </a:schemeClr>
                  </a:solidFill>
                </a:ln>
                <a:solidFill>
                  <a:schemeClr val="accent2">
                    <a:lumMod val="75000"/>
                  </a:schemeClr>
                </a:solidFill>
                <a:latin typeface="Harlow Solid Italic" panose="04030604020F02020D02" pitchFamily="82" charset="0"/>
              </a:rPr>
              <a:t> You</a:t>
            </a:r>
            <a:endParaRPr lang="en-US" sz="4000" dirty="0">
              <a:ln>
                <a:solidFill>
                  <a:schemeClr val="tx1">
                    <a:lumMod val="95000"/>
                    <a:lumOff val="5000"/>
                  </a:schemeClr>
                </a:solidFill>
              </a:ln>
              <a:solidFill>
                <a:schemeClr val="accent2">
                  <a:lumMod val="75000"/>
                </a:schemeClr>
              </a:solidFill>
              <a:latin typeface="Harlow Solid Italic" panose="04030604020F02020D02" pitchFamily="82" charset="0"/>
            </a:endParaRPr>
          </a:p>
        </p:txBody>
      </p:sp>
      <p:sp>
        <p:nvSpPr>
          <p:cNvPr id="4" name="Subtitle 3"/>
          <p:cNvSpPr>
            <a:spLocks noGrp="1"/>
          </p:cNvSpPr>
          <p:nvPr>
            <p:ph type="subTitle" idx="1"/>
          </p:nvPr>
        </p:nvSpPr>
        <p:spPr>
          <a:xfrm>
            <a:off x="3581400" y="4552950"/>
            <a:ext cx="2819400" cy="514350"/>
          </a:xfrm>
        </p:spPr>
        <p:txBody>
          <a:bodyPr/>
          <a:lstStyle/>
          <a:p>
            <a:r>
              <a:rPr lang="en-US" b="1" dirty="0" smtClean="0"/>
              <a:t>Have a great week!</a:t>
            </a:r>
            <a:endParaRPr lang="en-US" b="1" dirty="0"/>
          </a:p>
        </p:txBody>
      </p:sp>
      <p:sp>
        <p:nvSpPr>
          <p:cNvPr id="5" name="Cloud Callout 4"/>
          <p:cNvSpPr/>
          <p:nvPr/>
        </p:nvSpPr>
        <p:spPr>
          <a:xfrm>
            <a:off x="4114800" y="209550"/>
            <a:ext cx="3200400" cy="1676400"/>
          </a:xfrm>
          <a:prstGeom prst="cloudCallout">
            <a:avLst>
              <a:gd name="adj1" fmla="val -50059"/>
              <a:gd name="adj2" fmla="val 51674"/>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04574" y="586085"/>
            <a:ext cx="2362200" cy="923330"/>
          </a:xfrm>
          <a:prstGeom prst="rect">
            <a:avLst/>
          </a:prstGeom>
          <a:noFill/>
        </p:spPr>
        <p:txBody>
          <a:bodyPr wrap="square" rtlCol="0">
            <a:spAutoFit/>
          </a:bodyPr>
          <a:lstStyle/>
          <a:p>
            <a:r>
              <a:rPr lang="en-US" dirty="0" smtClean="0"/>
              <a:t>Enjoying  the view and wonders of our God.  You should too!</a:t>
            </a:r>
            <a:endParaRPr lang="en-US" dirty="0"/>
          </a:p>
        </p:txBody>
      </p:sp>
    </p:spTree>
    <p:extLst>
      <p:ext uri="{BB962C8B-B14F-4D97-AF65-F5344CB8AC3E}">
        <p14:creationId xmlns:p14="http://schemas.microsoft.com/office/powerpoint/2010/main" val="247745996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3" y="209550"/>
            <a:ext cx="710559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 to worship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7365" y="3333752"/>
            <a:ext cx="1630077" cy="1967535"/>
          </a:xfrm>
          <a:prstGeom prst="rect">
            <a:avLst/>
          </a:prstGeom>
        </p:spPr>
      </p:pic>
      <p:sp>
        <p:nvSpPr>
          <p:cNvPr id="4" name="Rectangle 3"/>
          <p:cNvSpPr/>
          <p:nvPr/>
        </p:nvSpPr>
        <p:spPr>
          <a:xfrm>
            <a:off x="1419200" y="1254394"/>
            <a:ext cx="6400800" cy="2585323"/>
          </a:xfrm>
          <a:prstGeom prst="rect">
            <a:avLst/>
          </a:prstGeom>
        </p:spPr>
        <p:txBody>
          <a:bodyPr wrap="square">
            <a:spAutoFit/>
          </a:bodyPr>
          <a:lstStyle/>
          <a:p>
            <a:pPr algn="just">
              <a:defRPr/>
            </a:pPr>
            <a:r>
              <a:rPr lang="en-US" b="1" cap="all" dirty="0">
                <a:solidFill>
                  <a:schemeClr val="bg2"/>
                </a:solidFill>
                <a:latin typeface="Georgia" panose="02040502050405020303" pitchFamily="18" charset="0"/>
              </a:rPr>
              <a:t>C</a:t>
            </a:r>
            <a:r>
              <a:rPr lang="en-US" b="1" dirty="0">
                <a:solidFill>
                  <a:schemeClr val="bg2"/>
                </a:solidFill>
                <a:latin typeface="Georgia" panose="02040502050405020303" pitchFamily="18" charset="0"/>
              </a:rPr>
              <a:t>hrist Evangelical Lutheran Church (CELC) is a congregation of the Northeastern Ohio Synod of the Evangelical Lutheran Church in America (ELCA), a part of the worldwide Lutheran community. We invite you to join us regularly for worship and in a variety of activities and opportunities in our congregational life.  If you are new here, we welcome you; if you are a member of long standing, we celebrate your gifts and ministry.</a:t>
            </a:r>
          </a:p>
        </p:txBody>
      </p:sp>
      <p:pic>
        <p:nvPicPr>
          <p:cNvPr id="5" name="Picture 7" descr="Image result for congre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20" y="1809752"/>
            <a:ext cx="1173163"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1637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3" y="209550"/>
            <a:ext cx="710559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 to worship</a:t>
            </a:r>
          </a:p>
        </p:txBody>
      </p:sp>
      <p:sp>
        <p:nvSpPr>
          <p:cNvPr id="4" name="Rectangle 4"/>
          <p:cNvSpPr>
            <a:spLocks noChangeArrowheads="1"/>
          </p:cNvSpPr>
          <p:nvPr/>
        </p:nvSpPr>
        <p:spPr bwMode="auto">
          <a:xfrm>
            <a:off x="2054200" y="1205191"/>
            <a:ext cx="5130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1400" b="1" u="sng" dirty="0">
                <a:solidFill>
                  <a:schemeClr val="bg2"/>
                </a:solidFill>
                <a:latin typeface="Georgia" pitchFamily="18" charset="0"/>
                <a:ea typeface="MS PGothic" pitchFamily="34" charset="-128"/>
              </a:rPr>
              <a:t>For those with children</a:t>
            </a:r>
            <a:r>
              <a:rPr lang="en-US" altLang="en-US" sz="1400" b="1" dirty="0">
                <a:solidFill>
                  <a:schemeClr val="bg2"/>
                </a:solidFill>
                <a:latin typeface="Georgia" pitchFamily="18" charset="0"/>
                <a:ea typeface="MS PGothic" pitchFamily="34" charset="-128"/>
              </a:rPr>
              <a:t> </a:t>
            </a:r>
          </a:p>
          <a:p>
            <a:pPr algn="just" eaLnBrk="1" hangingPunct="1"/>
            <a:r>
              <a:rPr lang="en-US" altLang="en-US" sz="1400" b="1" dirty="0">
                <a:solidFill>
                  <a:schemeClr val="bg2"/>
                </a:solidFill>
                <a:latin typeface="Georgia" pitchFamily="18" charset="0"/>
                <a:ea typeface="MS PGothic" pitchFamily="34" charset="-128"/>
              </a:rPr>
              <a:t>We encourage you to have your children participate in worship.  They learn about worship and faith by being involved.  If you or your children need a break, we have a nursery room available with your supervision.  If you need assistance, an usher will happily direct you to the nursery.  Coloring and activity bags are available just outside the sanctuary doors. </a:t>
            </a:r>
          </a:p>
        </p:txBody>
      </p:sp>
      <p:pic>
        <p:nvPicPr>
          <p:cNvPr id="5" name="Picture 11" descr="Image result for family 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000" y="3236514"/>
            <a:ext cx="2863200" cy="16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5442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3" y="209550"/>
            <a:ext cx="710559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 to worship</a:t>
            </a:r>
          </a:p>
        </p:txBody>
      </p:sp>
      <p:sp>
        <p:nvSpPr>
          <p:cNvPr id="4" name="Rectangle 2"/>
          <p:cNvSpPr>
            <a:spLocks noChangeArrowheads="1"/>
          </p:cNvSpPr>
          <p:nvPr/>
        </p:nvSpPr>
        <p:spPr bwMode="auto">
          <a:xfrm>
            <a:off x="1219200" y="1276352"/>
            <a:ext cx="6858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1800" b="1" u="sng" dirty="0">
                <a:solidFill>
                  <a:schemeClr val="bg2"/>
                </a:solidFill>
                <a:latin typeface="Georgia" pitchFamily="18" charset="0"/>
                <a:ea typeface="MS PGothic" pitchFamily="34" charset="-128"/>
              </a:rPr>
              <a:t>New to CELC</a:t>
            </a:r>
            <a:r>
              <a:rPr lang="en-US" altLang="en-US" sz="1800" b="1" dirty="0">
                <a:solidFill>
                  <a:schemeClr val="bg2"/>
                </a:solidFill>
                <a:latin typeface="Georgia" pitchFamily="18" charset="0"/>
                <a:ea typeface="MS PGothic" pitchFamily="34" charset="-128"/>
              </a:rPr>
              <a:t> </a:t>
            </a:r>
          </a:p>
          <a:p>
            <a:pPr algn="just" eaLnBrk="1" hangingPunct="1"/>
            <a:r>
              <a:rPr lang="en-US" altLang="en-US" sz="1800" b="1" dirty="0">
                <a:solidFill>
                  <a:schemeClr val="bg2"/>
                </a:solidFill>
                <a:latin typeface="Georgia" pitchFamily="18" charset="0"/>
                <a:ea typeface="MS PGothic" pitchFamily="34" charset="-128"/>
              </a:rPr>
              <a:t>We are happy to have you with us and we wish you a warm welcome.  If you would like more information about our church and its ministries, please look for a member of the Welcoming Team by this TV after the service.  Please take a few minutes to view the announcements displayed on this TV. </a:t>
            </a:r>
          </a:p>
        </p:txBody>
      </p:sp>
      <p:pic>
        <p:nvPicPr>
          <p:cNvPr id="5" name="Picture 7" descr="Image result for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609" y="3463611"/>
            <a:ext cx="4157982" cy="116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2846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3" y="209550"/>
            <a:ext cx="710559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 to worship</a:t>
            </a:r>
          </a:p>
        </p:txBody>
      </p:sp>
      <p:sp>
        <p:nvSpPr>
          <p:cNvPr id="5" name="Rectangle 2"/>
          <p:cNvSpPr>
            <a:spLocks noChangeArrowheads="1"/>
          </p:cNvSpPr>
          <p:nvPr/>
        </p:nvSpPr>
        <p:spPr bwMode="auto">
          <a:xfrm>
            <a:off x="1143000" y="1352552"/>
            <a:ext cx="6934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1400" b="1" u="sng" dirty="0">
                <a:solidFill>
                  <a:schemeClr val="bg2"/>
                </a:solidFill>
                <a:latin typeface="Georgia" pitchFamily="18" charset="0"/>
                <a:ea typeface="MS PGothic" pitchFamily="34" charset="-128"/>
              </a:rPr>
              <a:t>Holy Communion</a:t>
            </a:r>
            <a:r>
              <a:rPr lang="en-US" altLang="en-US" sz="1400" b="1" dirty="0">
                <a:solidFill>
                  <a:schemeClr val="bg2"/>
                </a:solidFill>
                <a:latin typeface="Georgia" pitchFamily="18" charset="0"/>
                <a:ea typeface="MS PGothic" pitchFamily="34" charset="-128"/>
              </a:rPr>
              <a:t> </a:t>
            </a:r>
          </a:p>
          <a:p>
            <a:pPr algn="just" eaLnBrk="1" hangingPunct="1"/>
            <a:r>
              <a:rPr lang="en-US" altLang="en-US" sz="1400" b="1" dirty="0">
                <a:solidFill>
                  <a:schemeClr val="bg2"/>
                </a:solidFill>
                <a:latin typeface="Georgia" pitchFamily="18" charset="0"/>
                <a:ea typeface="MS PGothic" pitchFamily="34" charset="-128"/>
              </a:rPr>
              <a:t>The sacrament of Holy Communion is celebrated each week at CELC.  All are welcome to receive this gift of God’s grace, love, and forgiveness.  All who hunger to know the love of God are welcome to commune with us.  The table of our Lord is set for all those who need grace, forgiveness, strength, and wisdom for ministry and mission to the world. If you have questions about the sacrament, or if you wish to receive instruction on the Christian faith, you are invited to speak with Pastor Jeff following the service.</a:t>
            </a:r>
          </a:p>
        </p:txBody>
      </p:sp>
      <p:pic>
        <p:nvPicPr>
          <p:cNvPr id="6" name="Picture 7" descr="Image result for holy commun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422" y="3383875"/>
            <a:ext cx="2265363" cy="149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383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160" y="143156"/>
            <a:ext cx="2004715" cy="15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l="3612" t="12898" r="3880" b="34995"/>
          <a:stretch>
            <a:fillRect/>
          </a:stretch>
        </p:blipFill>
        <p:spPr bwMode="auto">
          <a:xfrm>
            <a:off x="5857875" y="320632"/>
            <a:ext cx="2856384"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noChangeArrowheads="1"/>
          </p:cNvSpPr>
          <p:nvPr/>
        </p:nvSpPr>
        <p:spPr bwMode="auto">
          <a:xfrm>
            <a:off x="875114" y="1808262"/>
            <a:ext cx="7393781" cy="98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2000" b="1" u="sng" dirty="0">
                <a:latin typeface="Georgia" pitchFamily="18" charset="0"/>
                <a:ea typeface="MS PGothic" pitchFamily="34" charset="-128"/>
              </a:rPr>
              <a:t>CELC Preschool Calendar</a:t>
            </a:r>
            <a:endParaRPr lang="en-US" altLang="en-US" sz="2000" b="1" dirty="0">
              <a:latin typeface="Georgia" pitchFamily="18" charset="0"/>
              <a:ea typeface="MS PGothic" pitchFamily="34" charset="-128"/>
            </a:endParaRPr>
          </a:p>
          <a:p>
            <a:pPr algn="ctr" eaLnBrk="1" hangingPunct="1"/>
            <a:r>
              <a:rPr lang="en-US" altLang="en-US" sz="2000" b="1" dirty="0">
                <a:latin typeface="Georgia" pitchFamily="18" charset="0"/>
                <a:ea typeface="MS PGothic" pitchFamily="34" charset="-128"/>
              </a:rPr>
              <a:t>Monday-Friday</a:t>
            </a:r>
          </a:p>
          <a:p>
            <a:pPr algn="ctr" eaLnBrk="1" hangingPunct="1"/>
            <a:r>
              <a:rPr lang="en-US" altLang="en-US" sz="2000" b="1" dirty="0">
                <a:latin typeface="Georgia" pitchFamily="18" charset="0"/>
                <a:ea typeface="MS PGothic" pitchFamily="34" charset="-128"/>
              </a:rPr>
              <a:t>   9:00 a.m.-3:00 p.m. Christ Lutheran Preschool</a:t>
            </a:r>
          </a:p>
        </p:txBody>
      </p:sp>
      <p:sp>
        <p:nvSpPr>
          <p:cNvPr id="19462" name="Rectangle 5"/>
          <p:cNvSpPr>
            <a:spLocks noChangeArrowheads="1"/>
          </p:cNvSpPr>
          <p:nvPr/>
        </p:nvSpPr>
        <p:spPr bwMode="auto">
          <a:xfrm>
            <a:off x="406305" y="2772668"/>
            <a:ext cx="8290099" cy="205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lvl1pPr eaLnBrk="0" hangingPunct="0">
              <a:defRPr sz="3600">
                <a:solidFill>
                  <a:schemeClr val="tx1"/>
                </a:solidFill>
                <a:latin typeface="GillSans" charset="0"/>
                <a:ea typeface="ヒラギノ角ゴ Pro W3" charset="0"/>
                <a:cs typeface="ヒラギノ角ゴ Pro W3" charset="0"/>
                <a:sym typeface="GillSans" charset="0"/>
              </a:defRPr>
            </a:lvl1pPr>
            <a:lvl2pPr marL="742950" indent="-285750" eaLnBrk="0" hangingPunct="0">
              <a:defRPr sz="3600">
                <a:solidFill>
                  <a:schemeClr val="tx1"/>
                </a:solidFill>
                <a:latin typeface="GillSans" charset="0"/>
                <a:ea typeface="ヒラギノ角ゴ Pro W3" charset="0"/>
                <a:cs typeface="ヒラギノ角ゴ Pro W3" charset="0"/>
                <a:sym typeface="GillSans" charset="0"/>
              </a:defRPr>
            </a:lvl2pPr>
            <a:lvl3pPr marL="1143000" indent="-228600" eaLnBrk="0" hangingPunct="0">
              <a:defRPr sz="3600">
                <a:solidFill>
                  <a:schemeClr val="tx1"/>
                </a:solidFill>
                <a:latin typeface="GillSans" charset="0"/>
                <a:ea typeface="ヒラギノ角ゴ Pro W3" charset="0"/>
                <a:cs typeface="ヒラギノ角ゴ Pro W3" charset="0"/>
                <a:sym typeface="GillSans" charset="0"/>
              </a:defRPr>
            </a:lvl3pPr>
            <a:lvl4pPr marL="1600200" indent="-228600" eaLnBrk="0" hangingPunct="0">
              <a:defRPr sz="3600">
                <a:solidFill>
                  <a:schemeClr val="tx1"/>
                </a:solidFill>
                <a:latin typeface="GillSans" charset="0"/>
                <a:ea typeface="ヒラギノ角ゴ Pro W3" charset="0"/>
                <a:cs typeface="ヒラギノ角ゴ Pro W3" charset="0"/>
                <a:sym typeface="GillSans" charset="0"/>
              </a:defRPr>
            </a:lvl4pPr>
            <a:lvl5pPr marL="2057400" indent="-228600" eaLnBrk="0" hangingPunct="0">
              <a:defRPr sz="3600">
                <a:solidFill>
                  <a:schemeClr val="tx1"/>
                </a:solidFill>
                <a:latin typeface="GillSans" charset="0"/>
                <a:ea typeface="ヒラギノ角ゴ Pro W3" charset="0"/>
                <a:cs typeface="ヒラギノ角ゴ Pro W3" charset="0"/>
                <a:sym typeface="GillSans" charset="0"/>
              </a:defRPr>
            </a:lvl5pPr>
            <a:lvl6pPr marL="25146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6pPr>
            <a:lvl7pPr marL="29718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7pPr>
            <a:lvl8pPr marL="34290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8pPr>
            <a:lvl9pPr marL="3886200" indent="-228600" algn="ctr" eaLnBrk="0" fontAlgn="base" hangingPunct="0">
              <a:spcBef>
                <a:spcPct val="0"/>
              </a:spcBef>
              <a:spcAft>
                <a:spcPct val="0"/>
              </a:spcAft>
              <a:defRPr sz="3600">
                <a:solidFill>
                  <a:schemeClr val="tx1"/>
                </a:solidFill>
                <a:latin typeface="GillSans" charset="0"/>
                <a:ea typeface="ヒラギノ角ゴ Pro W3" charset="0"/>
                <a:cs typeface="ヒラギノ角ゴ Pro W3" charset="0"/>
                <a:sym typeface="GillSans" charset="0"/>
              </a:defRPr>
            </a:lvl9pPr>
          </a:lstStyle>
          <a:p>
            <a:pPr algn="ctr" eaLnBrk="1" hangingPunct="1"/>
            <a:r>
              <a:rPr lang="en-US" altLang="en-US" sz="1300" b="1" dirty="0">
                <a:latin typeface="Georgia" pitchFamily="18" charset="0"/>
                <a:ea typeface="MS PGothic" pitchFamily="34" charset="-128"/>
              </a:rPr>
              <a:t>Christ Lutheran Preschool is registering children for the 2019-2020 school year. Christ Lutheran Preschool is a Five Star Step Up to Quality Award winner. The highest rating! This means that our program exceeds the state requirements for a licensed preschool. We have smaller student to teacher ratios than is required, all of our highly educated  teachers take extra training classes each year and our lesson plans reflect the state’s preschool academic standards. </a:t>
            </a:r>
            <a:br>
              <a:rPr lang="en-US" altLang="en-US" sz="1300" b="1" dirty="0">
                <a:latin typeface="Georgia" pitchFamily="18" charset="0"/>
                <a:ea typeface="MS PGothic" pitchFamily="34" charset="-128"/>
              </a:rPr>
            </a:br>
            <a:r>
              <a:rPr lang="en-US" altLang="en-US" sz="1300" b="1" dirty="0">
                <a:latin typeface="Georgia" pitchFamily="18" charset="0"/>
                <a:ea typeface="MS PGothic" pitchFamily="34" charset="-128"/>
              </a:rPr>
              <a:t/>
            </a:r>
            <a:br>
              <a:rPr lang="en-US" altLang="en-US" sz="1300" b="1" dirty="0">
                <a:latin typeface="Georgia" pitchFamily="18" charset="0"/>
                <a:ea typeface="MS PGothic" pitchFamily="34" charset="-128"/>
              </a:rPr>
            </a:br>
            <a:r>
              <a:rPr lang="en-US" altLang="en-US" sz="1300" b="1" dirty="0">
                <a:latin typeface="Georgia" pitchFamily="18" charset="0"/>
                <a:ea typeface="MS PGothic" pitchFamily="34" charset="-128"/>
              </a:rPr>
              <a:t>We are currently the only Christian based preschool in Avon Lake. We incorporate prayer, Jesus’ love for us and the well known stories from the Bible including Creation, Noah’s Ark and the birth of Jesus into our Kindergarten readiness curriculum. For registration or a tour, contact Teri Pienoski at 440-933-6714. </a:t>
            </a:r>
          </a:p>
        </p:txBody>
      </p:sp>
    </p:spTree>
    <p:extLst>
      <p:ext uri="{BB962C8B-B14F-4D97-AF65-F5344CB8AC3E}">
        <p14:creationId xmlns:p14="http://schemas.microsoft.com/office/powerpoint/2010/main" val="140737851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038350"/>
            <a:ext cx="3352800" cy="923330"/>
          </a:xfrm>
          <a:prstGeom prst="rect">
            <a:avLst/>
          </a:prstGeom>
          <a:noFill/>
        </p:spPr>
        <p:txBody>
          <a:bodyPr wrap="square" rtlCol="0">
            <a:spAutoFit/>
          </a:bodyPr>
          <a:lstStyle/>
          <a:p>
            <a:r>
              <a:rPr lang="en-US" sz="5400" dirty="0" smtClean="0">
                <a:latin typeface="KG Ways to Say Goodbye" panose="02000506000000020003" pitchFamily="2" charset="0"/>
              </a:rPr>
              <a:t>Announcements</a:t>
            </a:r>
            <a:endParaRPr lang="en-US" sz="5400" dirty="0">
              <a:latin typeface="KG Ways to Say Goodbye" panose="02000506000000020003" pitchFamily="2" charset="0"/>
            </a:endParaRPr>
          </a:p>
        </p:txBody>
      </p:sp>
      <p:sp>
        <p:nvSpPr>
          <p:cNvPr id="3" name="Rectangle 2"/>
          <p:cNvSpPr/>
          <p:nvPr/>
        </p:nvSpPr>
        <p:spPr>
          <a:xfrm>
            <a:off x="276308" y="3409950"/>
            <a:ext cx="8534400" cy="1384995"/>
          </a:xfrm>
          <a:prstGeom prst="rect">
            <a:avLst/>
          </a:prstGeom>
        </p:spPr>
        <p:txBody>
          <a:bodyPr wrap="square">
            <a:spAutoFit/>
          </a:bodyPr>
          <a:lstStyle/>
          <a:p>
            <a:pPr algn="just"/>
            <a:r>
              <a:rPr lang="en-US" sz="2800" b="1" dirty="0"/>
              <a:t>New sanctuary tile </a:t>
            </a:r>
            <a:r>
              <a:rPr lang="en-US" sz="2800" dirty="0"/>
              <a:t>has been ordered and will be installed once it arrives. More information will follow once a date for installation is determined.</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50" y="-247650"/>
            <a:ext cx="2857500" cy="3810000"/>
          </a:xfrm>
          <a:prstGeom prst="rect">
            <a:avLst/>
          </a:prstGeom>
        </p:spPr>
      </p:pic>
    </p:spTree>
    <p:extLst>
      <p:ext uri="{BB962C8B-B14F-4D97-AF65-F5344CB8AC3E}">
        <p14:creationId xmlns:p14="http://schemas.microsoft.com/office/powerpoint/2010/main" val="39026616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739103"/>
            <a:ext cx="3352800" cy="923330"/>
          </a:xfrm>
          <a:prstGeom prst="rect">
            <a:avLst/>
          </a:prstGeom>
          <a:noFill/>
        </p:spPr>
        <p:txBody>
          <a:bodyPr wrap="square" rtlCol="0">
            <a:spAutoFit/>
          </a:bodyPr>
          <a:lstStyle/>
          <a:p>
            <a:r>
              <a:rPr lang="en-US" sz="5400" dirty="0" smtClean="0">
                <a:latin typeface="KG Ways to Say Goodbye" panose="02000506000000020003" pitchFamily="2" charset="0"/>
              </a:rPr>
              <a:t>Announcements</a:t>
            </a:r>
            <a:endParaRPr lang="en-US" sz="5400" dirty="0">
              <a:latin typeface="KG Ways to Say Goodbye" panose="02000506000000020003"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12607"/>
            <a:ext cx="2324100" cy="3486150"/>
          </a:xfrm>
          <a:prstGeom prst="rect">
            <a:avLst/>
          </a:prstGeom>
        </p:spPr>
      </p:pic>
      <p:sp>
        <p:nvSpPr>
          <p:cNvPr id="3" name="Rectangle 2"/>
          <p:cNvSpPr/>
          <p:nvPr/>
        </p:nvSpPr>
        <p:spPr>
          <a:xfrm>
            <a:off x="318715" y="2495550"/>
            <a:ext cx="8534400" cy="2308324"/>
          </a:xfrm>
          <a:prstGeom prst="rect">
            <a:avLst/>
          </a:prstGeom>
        </p:spPr>
        <p:txBody>
          <a:bodyPr wrap="square">
            <a:spAutoFit/>
          </a:bodyPr>
          <a:lstStyle/>
          <a:p>
            <a:pPr algn="just"/>
            <a:r>
              <a:rPr lang="en-US" b="1" dirty="0"/>
              <a:t>A new Cry Space for families</a:t>
            </a:r>
            <a:r>
              <a:rPr lang="en-US" dirty="0"/>
              <a:t> has been developed and will be setup upon completion of the tile installation. This space will be located just outside of the sanctuary near the choir door entrance. The cry space is aimed at families with small children that would like to still be involved in the service but need a short break from the sanctuary.  We encourage families and children to participate in worship. Children learn about worship and faith by being involved, and we hope this area will provide another option to make it easy to stay engaged with the service.  Thank you to the One Purpose Team for their work in making this a reality. </a:t>
            </a:r>
            <a:endParaRPr lang="en-US" dirty="0"/>
          </a:p>
        </p:txBody>
      </p:sp>
    </p:spTree>
    <p:extLst>
      <p:ext uri="{BB962C8B-B14F-4D97-AF65-F5344CB8AC3E}">
        <p14:creationId xmlns:p14="http://schemas.microsoft.com/office/powerpoint/2010/main" val="30538561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739103"/>
            <a:ext cx="3352800" cy="923330"/>
          </a:xfrm>
          <a:prstGeom prst="rect">
            <a:avLst/>
          </a:prstGeom>
          <a:noFill/>
        </p:spPr>
        <p:txBody>
          <a:bodyPr wrap="square" rtlCol="0">
            <a:spAutoFit/>
          </a:bodyPr>
          <a:lstStyle/>
          <a:p>
            <a:r>
              <a:rPr lang="en-US" sz="5400" dirty="0" smtClean="0">
                <a:latin typeface="KG Ways to Say Goodbye" panose="02000506000000020003" pitchFamily="2" charset="0"/>
              </a:rPr>
              <a:t>Announcements</a:t>
            </a:r>
            <a:endParaRPr lang="en-US" sz="5400" dirty="0">
              <a:latin typeface="KG Ways to Say Goodbye" panose="02000506000000020003" pitchFamily="2" charset="0"/>
            </a:endParaRPr>
          </a:p>
        </p:txBody>
      </p:sp>
      <p:pic>
        <p:nvPicPr>
          <p:cNvPr id="1026" name="Picture 2" descr="Image result for prayer ch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62433"/>
            <a:ext cx="2293189" cy="15340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6600" y="2495550"/>
            <a:ext cx="5410200" cy="2031325"/>
          </a:xfrm>
          <a:prstGeom prst="rect">
            <a:avLst/>
          </a:prstGeom>
        </p:spPr>
        <p:txBody>
          <a:bodyPr wrap="square">
            <a:spAutoFit/>
          </a:bodyPr>
          <a:lstStyle/>
          <a:p>
            <a:pPr algn="just"/>
            <a:r>
              <a:rPr lang="en-US" b="1" dirty="0"/>
              <a:t>For prayer requests</a:t>
            </a:r>
            <a:r>
              <a:rPr lang="en-US" dirty="0"/>
              <a:t> please fill out a prayer request form found in the back of the gathering area and place it in the offering plate during the service, contact Sharon Davidson at 440-933-3923, </a:t>
            </a:r>
            <a:r>
              <a:rPr lang="en-US" u="sng" dirty="0">
                <a:hlinkClick r:id="rId4"/>
              </a:rPr>
              <a:t>skid440@yahoo.com</a:t>
            </a:r>
            <a:r>
              <a:rPr lang="en-US" u="sng" dirty="0"/>
              <a:t>,</a:t>
            </a:r>
            <a:r>
              <a:rPr lang="en-US" dirty="0"/>
              <a:t> or contact the church office.  Please specify if you would like your prayer request to be on the prayer chain and/or the church announcements. </a:t>
            </a:r>
            <a:endParaRPr lang="en-US" dirty="0"/>
          </a:p>
        </p:txBody>
      </p:sp>
    </p:spTree>
    <p:extLst>
      <p:ext uri="{BB962C8B-B14F-4D97-AF65-F5344CB8AC3E}">
        <p14:creationId xmlns:p14="http://schemas.microsoft.com/office/powerpoint/2010/main" val="20573580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Rela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erMedia.com Static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erMedia.com Alternative Static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TotalTime>
  <Words>912</Words>
  <Application>Microsoft Office PowerPoint</Application>
  <PresentationFormat>On-screen Show (16:9)</PresentationFormat>
  <Paragraphs>73</Paragraphs>
  <Slides>18</Slides>
  <Notes>7</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PresenterMedia.com Animated Theme</vt:lpstr>
      <vt:lpstr>2_PresenterMedia.com Static Theme</vt:lpstr>
      <vt:lpstr>1_PresenterMedia.com Alternative Static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Worship Assistants </vt:lpstr>
      <vt:lpstr>Worship Assistants </vt:lpstr>
      <vt:lpstr>God Bless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User</cp:lastModifiedBy>
  <cp:revision>207</cp:revision>
  <dcterms:created xsi:type="dcterms:W3CDTF">2010-11-24T18:19:10Z</dcterms:created>
  <dcterms:modified xsi:type="dcterms:W3CDTF">2019-06-26T16:57:31Z</dcterms:modified>
</cp:coreProperties>
</file>