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29" r:id="rId1"/>
  </p:sldMasterIdLst>
  <p:notesMasterIdLst>
    <p:notesMasterId r:id="rId20"/>
  </p:notesMasterIdLst>
  <p:sldIdLst>
    <p:sldId id="256" r:id="rId2"/>
    <p:sldId id="257" r:id="rId3"/>
    <p:sldId id="258" r:id="rId4"/>
    <p:sldId id="260" r:id="rId5"/>
    <p:sldId id="305" r:id="rId6"/>
    <p:sldId id="286" r:id="rId7"/>
    <p:sldId id="299" r:id="rId8"/>
    <p:sldId id="304" r:id="rId9"/>
    <p:sldId id="303" r:id="rId10"/>
    <p:sldId id="306" r:id="rId11"/>
    <p:sldId id="302" r:id="rId12"/>
    <p:sldId id="263" r:id="rId13"/>
    <p:sldId id="300" r:id="rId14"/>
    <p:sldId id="301" r:id="rId15"/>
    <p:sldId id="294" r:id="rId16"/>
    <p:sldId id="272" r:id="rId17"/>
    <p:sldId id="298" r:id="rId18"/>
    <p:sldId id="29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5" autoAdjust="0"/>
    <p:restoredTop sz="94620" autoAdjust="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0" y="26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D03F41-391A-4909-BF84-5ABE15B0A8FF}" type="datetimeFigureOut">
              <a:rPr lang="en-US" smtClean="0"/>
              <a:t>1/6/2017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35285-260E-4DEB-ACA0-51EDCB328223}" type="slidenum">
              <a:rPr lang="en-US" smtClean="0"/>
              <a:t>‹#›</a:t>
            </a:fld>
            <a:endParaRPr lang="en-US" dirty="0"/>
          </a:p>
        </p:txBody>
      </p:sp>
    </p:spTree>
    <p:extLst>
      <p:ext uri="{BB962C8B-B14F-4D97-AF65-F5344CB8AC3E}">
        <p14:creationId xmlns:p14="http://schemas.microsoft.com/office/powerpoint/2010/main" val="69376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908A415-70A2-42C7-894F-74B26B1370F3}" type="slidenum">
              <a:rPr lang="en-US" altLang="en-US" sz="1200"/>
              <a:pPr/>
              <a:t>6</a:t>
            </a:fld>
            <a:endParaRPr lang="en-US" alt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smtClean="0">
                <a:latin typeface="Arial" pitchFamily="34" charset="0"/>
              </a:rPr>
              <a:t>Image: Ruins, Jerusalem Archaeological Park, Israel. Copyright © Hanan Isachar/Superstock. Used by permission.</a:t>
            </a:r>
          </a:p>
          <a:p>
            <a:pPr eaLnBrk="1" hangingPunct="1"/>
            <a:endParaRPr lang="en-US" alt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35285-260E-4DEB-ACA0-51EDCB328223}" type="slidenum">
              <a:rPr lang="en-US" smtClean="0"/>
              <a:t>17</a:t>
            </a:fld>
            <a:endParaRPr lang="en-US" dirty="0"/>
          </a:p>
        </p:txBody>
      </p:sp>
    </p:spTree>
    <p:extLst>
      <p:ext uri="{BB962C8B-B14F-4D97-AF65-F5344CB8AC3E}">
        <p14:creationId xmlns:p14="http://schemas.microsoft.com/office/powerpoint/2010/main" val="27732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5AE17C7-B787-4E50-994D-5E804113A1E9}" type="datetime4">
              <a:rPr lang="en-US" smtClean="0"/>
              <a:pPr/>
              <a:t>January 6, 2017</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5744759D-0EFF-4FB2-9CCE-04E00944F0FE}"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DD7A28-FA93-4136-BDC1-BCCB2687E678}" type="datetimeFigureOut">
              <a:rPr lang="en-US" smtClean="0"/>
              <a:pPr/>
              <a:t>1/6/2017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E02FBC0-13B8-4B1E-B170-BBEED4A77C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DD7A28-FA93-4136-BDC1-BCCB2687E678}" type="datetimeFigureOut">
              <a:rPr lang="en-US" smtClean="0"/>
              <a:pPr/>
              <a:t>1/6/2017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E02FBC0-13B8-4B1E-B170-BBEED4A77C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95D68B-21AC-438B-BECE-4F17DA129F19}" type="datetime4">
              <a:rPr lang="en-US" smtClean="0"/>
              <a:pPr/>
              <a:t>January 6, 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744759D-0EFF-4FB2-9CCE-04E00944F0F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79F0FCF-2EA5-4FF5-AF14-1CA9C8854AAB}" type="datetime4">
              <a:rPr lang="en-US" smtClean="0"/>
              <a:pPr/>
              <a:t>January 6, 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744759D-0EFF-4FB2-9CCE-04E00944F0FE}"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9E781C6-1634-4A56-B2BE-62150BE83935}" type="datetime4">
              <a:rPr lang="en-US" smtClean="0"/>
              <a:pPr/>
              <a:t>January 6, 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744759D-0EFF-4FB2-9CCE-04E00944F0F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9372AC2-3C75-4F5F-A929-48958086FE36}" type="datetime4">
              <a:rPr lang="en-US" smtClean="0"/>
              <a:pPr/>
              <a:t>January 6, 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5744759D-0EFF-4FB2-9CCE-04E00944F0F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7509CF4-4C1A-45DC-BADA-6EFF91CB9ABB}" type="datetime4">
              <a:rPr lang="en-US" smtClean="0"/>
              <a:pPr/>
              <a:t>January 6, 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5744759D-0EFF-4FB2-9CCE-04E00944F0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C53951C0-B478-4858-ABC7-96406A1C0480}" type="datetime4">
              <a:rPr lang="en-US" smtClean="0"/>
              <a:pPr/>
              <a:t>January 6, 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5744759D-0EFF-4FB2-9CCE-04E00944F0FE}"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67641A-9D94-4BD6-862F-F651067079BC}" type="datetime4">
              <a:rPr lang="en-US" smtClean="0"/>
              <a:pPr/>
              <a:t>January 6, 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744759D-0EFF-4FB2-9CCE-04E00944F0F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74F0C02-0EF4-4745-9D82-E8D3F59464E3}" type="datetime4">
              <a:rPr lang="en-US" smtClean="0"/>
              <a:pPr/>
              <a:t>January 6, 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744759D-0EFF-4FB2-9CCE-04E00944F0FE}"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7367800-479D-41B0-B3F2-2DCE95BA1381}" type="datetime4">
              <a:rPr lang="en-US" smtClean="0"/>
              <a:pPr/>
              <a:t>January 6, 2017</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744759D-0EFF-4FB2-9CCE-04E00944F0FE}"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 id="2147484637" r:id="rId8"/>
    <p:sldLayoutId id="2147484638" r:id="rId9"/>
    <p:sldLayoutId id="2147484639" r:id="rId10"/>
    <p:sldLayoutId id="2147484640" r:id="rId11"/>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rezi.com/omeu_gvohwkh/our-buildings/" TargetMode="Externa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2741728" y="2924429"/>
            <a:ext cx="3488263" cy="707886"/>
          </a:xfrm>
          <a:prstGeom prst="rect">
            <a:avLst/>
          </a:prstGeom>
          <a:noFill/>
        </p:spPr>
        <p:txBody>
          <a:bodyPr wrap="none" rtlCol="0">
            <a:spAutoFit/>
          </a:bodyPr>
          <a:lstStyle/>
          <a:p>
            <a:r>
              <a:rPr lang="en-US" sz="4000" dirty="0">
                <a:solidFill>
                  <a:schemeClr val="bg1"/>
                </a:solidFill>
              </a:rPr>
              <a:t>Avon Lake, Ohio</a:t>
            </a:r>
          </a:p>
        </p:txBody>
      </p:sp>
      <p:pic>
        <p:nvPicPr>
          <p:cNvPr id="7" name="Picture 2" descr="C:\Users\kocelb\Downloads\Logo name onl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502" y="3611472"/>
            <a:ext cx="2767355" cy="26515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500" y="3865681"/>
            <a:ext cx="2143125" cy="2143125"/>
          </a:xfrm>
          <a:prstGeom prst="rect">
            <a:avLst/>
          </a:prstGeom>
        </p:spPr>
      </p:pic>
      <p:sp>
        <p:nvSpPr>
          <p:cNvPr id="2" name="Rectangle 1"/>
          <p:cNvSpPr/>
          <p:nvPr/>
        </p:nvSpPr>
        <p:spPr>
          <a:xfrm>
            <a:off x="1124012" y="304800"/>
            <a:ext cx="6767238" cy="2585323"/>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Christ Evangelical </a:t>
            </a:r>
            <a:endParaRPr lang="en-US" sz="54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a:p>
            <a:pPr algn="ctr"/>
            <a:r>
              <a:rPr lang="en-US" sz="54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Lutheran</a:t>
            </a:r>
            <a:endParaRPr lang="en-US" sz="54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a:p>
            <a:pPr algn="ctr"/>
            <a:r>
              <a:rPr lang="en-US" sz="54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 Church</a:t>
            </a:r>
          </a:p>
        </p:txBody>
      </p:sp>
    </p:spTree>
    <p:extLst>
      <p:ext uri="{BB962C8B-B14F-4D97-AF65-F5344CB8AC3E}">
        <p14:creationId xmlns:p14="http://schemas.microsoft.com/office/powerpoint/2010/main" val="26629075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315200" cy="1143000"/>
          </a:xfrm>
        </p:spPr>
        <p:txBody>
          <a:bodyPr>
            <a:normAutofit/>
          </a:bodyPr>
          <a:lstStyle/>
          <a:p>
            <a:r>
              <a:rPr lang="en-US" sz="6600" dirty="0" smtClean="0">
                <a:solidFill>
                  <a:schemeClr val="accent3"/>
                </a:solidFill>
              </a:rPr>
              <a:t>Congregation News</a:t>
            </a:r>
            <a:endParaRPr lang="en-US" sz="6600" dirty="0">
              <a:solidFill>
                <a:schemeClr val="accent3"/>
              </a:solidFill>
            </a:endParaRPr>
          </a:p>
        </p:txBody>
      </p:sp>
      <p:sp>
        <p:nvSpPr>
          <p:cNvPr id="4" name="TextBox 3"/>
          <p:cNvSpPr txBox="1"/>
          <p:nvPr/>
        </p:nvSpPr>
        <p:spPr>
          <a:xfrm>
            <a:off x="1219200" y="1524000"/>
            <a:ext cx="7620000" cy="3477875"/>
          </a:xfrm>
          <a:prstGeom prst="rect">
            <a:avLst/>
          </a:prstGeom>
          <a:noFill/>
        </p:spPr>
        <p:txBody>
          <a:bodyPr wrap="square" rtlCol="0">
            <a:spAutoFit/>
          </a:bodyPr>
          <a:lstStyle/>
          <a:p>
            <a:pPr algn="ctr"/>
            <a:r>
              <a:rPr lang="en-US" sz="4400" dirty="0">
                <a:solidFill>
                  <a:schemeClr val="tx2"/>
                </a:solidFill>
              </a:rPr>
              <a:t>The </a:t>
            </a:r>
            <a:r>
              <a:rPr lang="en-US" sz="4400" b="1" dirty="0">
                <a:solidFill>
                  <a:schemeClr val="tx2"/>
                </a:solidFill>
              </a:rPr>
              <a:t>3rd Grade Bible Class </a:t>
            </a:r>
            <a:r>
              <a:rPr lang="en-US" sz="4400" dirty="0">
                <a:solidFill>
                  <a:schemeClr val="tx2"/>
                </a:solidFill>
              </a:rPr>
              <a:t>will be meeting on Sundays, January 15, 22, and 29 from 9:30 to 10:15 a.m. in the Social Hall.</a:t>
            </a:r>
          </a:p>
        </p:txBody>
      </p:sp>
      <p:pic>
        <p:nvPicPr>
          <p:cNvPr id="1026" name="Picture 2" descr="C:\Users\User\AppData\Local\Microsoft\Windows\INetCache\IE\6SKVPLXP\bible_with_ribbon_2[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5257800"/>
            <a:ext cx="1343025" cy="123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21165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096000" cy="1600200"/>
          </a:xfrm>
        </p:spPr>
        <p:txBody>
          <a:bodyPr>
            <a:normAutofit fontScale="90000"/>
          </a:bodyPr>
          <a:lstStyle/>
          <a:p>
            <a:pPr algn="ctr"/>
            <a:r>
              <a:rPr lang="en-US" sz="6600" dirty="0" smtClean="0">
                <a:solidFill>
                  <a:schemeClr val="accent3"/>
                </a:solidFill>
              </a:rPr>
              <a:t>Fellowship Opportunities</a:t>
            </a:r>
            <a:endParaRPr lang="en-US" sz="6600" dirty="0">
              <a:solidFill>
                <a:schemeClr val="accent3"/>
              </a:solidFill>
            </a:endParaRPr>
          </a:p>
        </p:txBody>
      </p:sp>
      <p:sp>
        <p:nvSpPr>
          <p:cNvPr id="5" name="TextBox 4"/>
          <p:cNvSpPr txBox="1"/>
          <p:nvPr/>
        </p:nvSpPr>
        <p:spPr>
          <a:xfrm>
            <a:off x="1143000" y="2209800"/>
            <a:ext cx="7696200" cy="4524315"/>
          </a:xfrm>
          <a:prstGeom prst="rect">
            <a:avLst/>
          </a:prstGeom>
          <a:noFill/>
        </p:spPr>
        <p:txBody>
          <a:bodyPr wrap="square" rtlCol="0">
            <a:spAutoFit/>
          </a:bodyPr>
          <a:lstStyle/>
          <a:p>
            <a:r>
              <a:rPr lang="en-US" sz="3200" b="1" dirty="0" smtClean="0">
                <a:solidFill>
                  <a:schemeClr val="tx2"/>
                </a:solidFill>
              </a:rPr>
              <a:t>Bring </a:t>
            </a:r>
            <a:r>
              <a:rPr lang="en-US" sz="3200" b="1" dirty="0">
                <a:solidFill>
                  <a:schemeClr val="tx2"/>
                </a:solidFill>
              </a:rPr>
              <a:t>your own </a:t>
            </a:r>
            <a:r>
              <a:rPr lang="en-US" sz="3200" dirty="0">
                <a:solidFill>
                  <a:schemeClr val="tx2"/>
                </a:solidFill>
              </a:rPr>
              <a:t>coffee </a:t>
            </a:r>
            <a:r>
              <a:rPr lang="en-US" sz="3200" dirty="0" smtClean="0">
                <a:solidFill>
                  <a:schemeClr val="tx2"/>
                </a:solidFill>
              </a:rPr>
              <a:t>hour will follow the </a:t>
            </a:r>
            <a:r>
              <a:rPr lang="en-US" sz="3200" dirty="0">
                <a:solidFill>
                  <a:schemeClr val="tx2"/>
                </a:solidFill>
              </a:rPr>
              <a:t>services on Saturday, January 7 and Sunday, January 8.  Please see Sue Jagoda or Bill Higgins with any questions.</a:t>
            </a:r>
          </a:p>
          <a:p>
            <a:r>
              <a:rPr lang="en-US" sz="3200" dirty="0">
                <a:solidFill>
                  <a:schemeClr val="tx2"/>
                </a:solidFill>
              </a:rPr>
              <a:t> </a:t>
            </a:r>
          </a:p>
          <a:p>
            <a:r>
              <a:rPr lang="en-US" sz="3200" b="1" dirty="0" smtClean="0">
                <a:solidFill>
                  <a:schemeClr val="tx2"/>
                </a:solidFill>
              </a:rPr>
              <a:t>Bratwurst </a:t>
            </a:r>
            <a:r>
              <a:rPr lang="en-US" sz="3200" b="1" dirty="0">
                <a:solidFill>
                  <a:schemeClr val="tx2"/>
                </a:solidFill>
              </a:rPr>
              <a:t>and Brews</a:t>
            </a:r>
            <a:r>
              <a:rPr lang="en-US" sz="3200" dirty="0">
                <a:solidFill>
                  <a:schemeClr val="tx2"/>
                </a:solidFill>
              </a:rPr>
              <a:t> at 5:00 p.m. on January 28 at Sue Jagodas.  A signup sheet is in the hallway, please share what you plan to bring. </a:t>
            </a:r>
          </a:p>
        </p:txBody>
      </p:sp>
    </p:spTree>
    <p:extLst>
      <p:ext uri="{BB962C8B-B14F-4D97-AF65-F5344CB8AC3E}">
        <p14:creationId xmlns:p14="http://schemas.microsoft.com/office/powerpoint/2010/main" val="309749379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2072" y="1242188"/>
            <a:ext cx="8414728" cy="3539430"/>
          </a:xfrm>
          <a:prstGeom prst="rect">
            <a:avLst/>
          </a:prstGeom>
        </p:spPr>
        <p:txBody>
          <a:bodyPr wrap="square">
            <a:spAutoFit/>
          </a:bodyPr>
          <a:lstStyle/>
          <a:p>
            <a:r>
              <a:rPr lang="en-US" sz="3200" b="1" dirty="0">
                <a:solidFill>
                  <a:schemeClr val="tx2"/>
                </a:solidFill>
              </a:rPr>
              <a:t>Sunday, </a:t>
            </a:r>
            <a:r>
              <a:rPr lang="en-US" sz="3200" b="1" dirty="0" smtClean="0">
                <a:solidFill>
                  <a:schemeClr val="tx2"/>
                </a:solidFill>
              </a:rPr>
              <a:t>January 8</a:t>
            </a:r>
          </a:p>
          <a:p>
            <a:r>
              <a:rPr lang="en-US" sz="3200" dirty="0"/>
              <a:t>9:30 a.m.	Sunday school</a:t>
            </a:r>
          </a:p>
          <a:p>
            <a:r>
              <a:rPr lang="en-US" sz="3200" dirty="0"/>
              <a:t>10:30 a.m.	Worship</a:t>
            </a:r>
          </a:p>
          <a:p>
            <a:r>
              <a:rPr lang="en-US" sz="3200" dirty="0"/>
              <a:t>11:30 a.m.	BYO coffee hour</a:t>
            </a:r>
          </a:p>
          <a:p>
            <a:r>
              <a:rPr lang="en-US" sz="3200" dirty="0"/>
              <a:t>11:30 a.m.	Taking down the greens</a:t>
            </a:r>
          </a:p>
          <a:p>
            <a:r>
              <a:rPr lang="en-US" sz="3200" dirty="0"/>
              <a:t>11:45 a.m.	Praise band practice </a:t>
            </a:r>
          </a:p>
          <a:p>
            <a:endParaRPr lang="en-US" sz="3200" b="1" dirty="0" smtClean="0">
              <a:solidFill>
                <a:schemeClr val="tx2"/>
              </a:solidFill>
            </a:endParaRPr>
          </a:p>
        </p:txBody>
      </p:sp>
      <p:sp>
        <p:nvSpPr>
          <p:cNvPr id="8" name="Rectangle 7"/>
          <p:cNvSpPr/>
          <p:nvPr/>
        </p:nvSpPr>
        <p:spPr>
          <a:xfrm>
            <a:off x="1132789" y="457200"/>
            <a:ext cx="687842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This week at CELC</a:t>
            </a:r>
            <a:endParaRPr lang="en-US" sz="5400" b="1" cap="all" spc="0"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endParaRPr>
          </a:p>
        </p:txBody>
      </p:sp>
      <p:sp>
        <p:nvSpPr>
          <p:cNvPr id="9" name="Rectangle 8"/>
          <p:cNvSpPr/>
          <p:nvPr/>
        </p:nvSpPr>
        <p:spPr>
          <a:xfrm>
            <a:off x="261681" y="4310355"/>
            <a:ext cx="8414728" cy="2554545"/>
          </a:xfrm>
          <a:prstGeom prst="rect">
            <a:avLst/>
          </a:prstGeom>
        </p:spPr>
        <p:txBody>
          <a:bodyPr wrap="square">
            <a:spAutoFit/>
          </a:bodyPr>
          <a:lstStyle/>
          <a:p>
            <a:r>
              <a:rPr lang="en-US" sz="3200" b="1" dirty="0" smtClean="0">
                <a:solidFill>
                  <a:schemeClr val="tx2"/>
                </a:solidFill>
              </a:rPr>
              <a:t>Tuesday, January 10</a:t>
            </a:r>
          </a:p>
          <a:p>
            <a:r>
              <a:rPr lang="en-US" sz="3200" dirty="0"/>
              <a:t> 9:30 a.m.	Pastor chat with preschoolers </a:t>
            </a:r>
          </a:p>
          <a:p>
            <a:r>
              <a:rPr lang="en-US" sz="3200" dirty="0"/>
              <a:t>12:00 p.m.	Lydia/Naomi Circle</a:t>
            </a:r>
          </a:p>
          <a:p>
            <a:r>
              <a:rPr lang="en-US" sz="3200" dirty="0"/>
              <a:t>12:45 p.m.	Pastor chat with preschoolers</a:t>
            </a:r>
          </a:p>
          <a:p>
            <a:r>
              <a:rPr lang="en-US" sz="3200" dirty="0"/>
              <a:t>  7:00 p.m.	Anna Circle</a:t>
            </a:r>
            <a:endParaRPr lang="en-US" sz="3200" b="1" dirty="0" smtClean="0"/>
          </a:p>
        </p:txBody>
      </p:sp>
    </p:spTree>
    <p:extLst>
      <p:ext uri="{BB962C8B-B14F-4D97-AF65-F5344CB8AC3E}">
        <p14:creationId xmlns:p14="http://schemas.microsoft.com/office/powerpoint/2010/main" val="429394196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2072" y="1380530"/>
            <a:ext cx="8414728" cy="1877437"/>
          </a:xfrm>
          <a:prstGeom prst="rect">
            <a:avLst/>
          </a:prstGeom>
        </p:spPr>
        <p:txBody>
          <a:bodyPr wrap="square">
            <a:spAutoFit/>
          </a:bodyPr>
          <a:lstStyle/>
          <a:p>
            <a:r>
              <a:rPr lang="en-US" sz="3200" b="1" dirty="0" smtClean="0">
                <a:solidFill>
                  <a:schemeClr val="tx2"/>
                </a:solidFill>
              </a:rPr>
              <a:t>Wednesday, January 11</a:t>
            </a:r>
          </a:p>
          <a:p>
            <a:r>
              <a:rPr lang="en-US" sz="2800" b="1" dirty="0" smtClean="0"/>
              <a:t>10:30 </a:t>
            </a:r>
            <a:r>
              <a:rPr lang="en-US" sz="2800" b="1" dirty="0"/>
              <a:t>a.m.   </a:t>
            </a:r>
            <a:r>
              <a:rPr lang="en-US" sz="2800" b="1" dirty="0" smtClean="0"/>
              <a:t>	Adult Bible study</a:t>
            </a:r>
          </a:p>
          <a:p>
            <a:r>
              <a:rPr lang="en-US" sz="2800" b="1" dirty="0" smtClean="0"/>
              <a:t>6:30 p.m.		Bell choir</a:t>
            </a:r>
          </a:p>
          <a:p>
            <a:r>
              <a:rPr lang="en-US" sz="2800" b="1" dirty="0" smtClean="0"/>
              <a:t>7:30 p.m.		Choir</a:t>
            </a:r>
          </a:p>
        </p:txBody>
      </p:sp>
      <p:sp>
        <p:nvSpPr>
          <p:cNvPr id="8" name="Rectangle 7"/>
          <p:cNvSpPr/>
          <p:nvPr/>
        </p:nvSpPr>
        <p:spPr>
          <a:xfrm>
            <a:off x="1132789" y="457200"/>
            <a:ext cx="687842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This week at CELC</a:t>
            </a:r>
            <a:endParaRPr lang="en-US" sz="5400" b="1" cap="all" spc="0"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endParaRPr>
          </a:p>
        </p:txBody>
      </p:sp>
      <p:sp>
        <p:nvSpPr>
          <p:cNvPr id="9" name="Rectangle 8"/>
          <p:cNvSpPr/>
          <p:nvPr/>
        </p:nvSpPr>
        <p:spPr>
          <a:xfrm>
            <a:off x="272072" y="3810000"/>
            <a:ext cx="8414728" cy="1569660"/>
          </a:xfrm>
          <a:prstGeom prst="rect">
            <a:avLst/>
          </a:prstGeom>
        </p:spPr>
        <p:txBody>
          <a:bodyPr wrap="square">
            <a:spAutoFit/>
          </a:bodyPr>
          <a:lstStyle/>
          <a:p>
            <a:r>
              <a:rPr lang="en-US" sz="3200" b="1" dirty="0" smtClean="0">
                <a:solidFill>
                  <a:schemeClr val="tx2"/>
                </a:solidFill>
              </a:rPr>
              <a:t>Friday, January 12</a:t>
            </a:r>
          </a:p>
          <a:p>
            <a:r>
              <a:rPr lang="en-US" sz="3200" b="1" dirty="0">
                <a:solidFill>
                  <a:schemeClr val="tx2"/>
                </a:solidFill>
              </a:rPr>
              <a:t>	</a:t>
            </a:r>
            <a:r>
              <a:rPr lang="en-US" sz="3200" b="1" dirty="0" smtClean="0">
                <a:solidFill>
                  <a:schemeClr val="tx2"/>
                </a:solidFill>
              </a:rPr>
              <a:t>		</a:t>
            </a:r>
            <a:r>
              <a:rPr lang="en-US" sz="3200" b="1" dirty="0" smtClean="0"/>
              <a:t>Pastor’s day off</a:t>
            </a:r>
          </a:p>
          <a:p>
            <a:r>
              <a:rPr lang="en-US" sz="3200" b="1" dirty="0"/>
              <a:t>	</a:t>
            </a:r>
            <a:r>
              <a:rPr lang="en-US" sz="3200" b="1" dirty="0" smtClean="0"/>
              <a:t>		</a:t>
            </a:r>
          </a:p>
        </p:txBody>
      </p:sp>
      <p:pic>
        <p:nvPicPr>
          <p:cNvPr id="3074" name="Picture 2" descr="C:\Users\User\AppData\Local\Microsoft\Windows\INetCache\IE\SSO19WJE\music_notes_stock_by_bassgeisha-d3h9mpv[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667000"/>
            <a:ext cx="2743200" cy="9509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AppData\Local\Microsoft\Windows\INetCache\IE\SSO19WJE\helpingforrea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8836" y="5181600"/>
            <a:ext cx="1981200" cy="140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08414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2072" y="1380530"/>
            <a:ext cx="8414728" cy="2492990"/>
          </a:xfrm>
          <a:prstGeom prst="rect">
            <a:avLst/>
          </a:prstGeom>
        </p:spPr>
        <p:txBody>
          <a:bodyPr wrap="square">
            <a:spAutoFit/>
          </a:bodyPr>
          <a:lstStyle/>
          <a:p>
            <a:r>
              <a:rPr lang="en-US" sz="3200" b="1" dirty="0" smtClean="0">
                <a:solidFill>
                  <a:schemeClr val="tx2"/>
                </a:solidFill>
              </a:rPr>
              <a:t>Saturday, January 14</a:t>
            </a:r>
          </a:p>
          <a:p>
            <a:r>
              <a:rPr lang="en-US" sz="3200" b="1" dirty="0" smtClean="0"/>
              <a:t>6:30 a.m.		Men’s Bible study</a:t>
            </a:r>
          </a:p>
          <a:p>
            <a:r>
              <a:rPr lang="en-US" sz="3200" b="1" dirty="0" smtClean="0"/>
              <a:t>3:30 p.m.		Praise Band practice</a:t>
            </a:r>
          </a:p>
          <a:p>
            <a:r>
              <a:rPr lang="en-US" sz="3200" b="1" dirty="0" smtClean="0"/>
              <a:t>5:00 p.m.		Worship</a:t>
            </a:r>
          </a:p>
          <a:p>
            <a:endParaRPr lang="en-US" sz="2800" b="1" dirty="0" smtClean="0"/>
          </a:p>
        </p:txBody>
      </p:sp>
      <p:sp>
        <p:nvSpPr>
          <p:cNvPr id="8" name="Rectangle 7"/>
          <p:cNvSpPr/>
          <p:nvPr/>
        </p:nvSpPr>
        <p:spPr>
          <a:xfrm>
            <a:off x="1132789" y="457200"/>
            <a:ext cx="687842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This week at CELC</a:t>
            </a:r>
            <a:endParaRPr lang="en-US" sz="5400" b="1" cap="all" spc="0"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endParaRPr>
          </a:p>
        </p:txBody>
      </p:sp>
      <p:sp>
        <p:nvSpPr>
          <p:cNvPr id="7" name="Rectangle 6"/>
          <p:cNvSpPr/>
          <p:nvPr/>
        </p:nvSpPr>
        <p:spPr>
          <a:xfrm>
            <a:off x="240899" y="3873520"/>
            <a:ext cx="8414728" cy="2062103"/>
          </a:xfrm>
          <a:prstGeom prst="rect">
            <a:avLst/>
          </a:prstGeom>
        </p:spPr>
        <p:txBody>
          <a:bodyPr wrap="square">
            <a:spAutoFit/>
          </a:bodyPr>
          <a:lstStyle/>
          <a:p>
            <a:r>
              <a:rPr lang="en-US" sz="3200" b="1" dirty="0" smtClean="0">
                <a:solidFill>
                  <a:schemeClr val="tx2"/>
                </a:solidFill>
              </a:rPr>
              <a:t>Sunday, January 15</a:t>
            </a:r>
          </a:p>
          <a:p>
            <a:r>
              <a:rPr lang="en-US" sz="3200" b="1" dirty="0" smtClean="0"/>
              <a:t>9:30 a.m. 		Sunday school</a:t>
            </a:r>
          </a:p>
          <a:p>
            <a:r>
              <a:rPr lang="en-US" sz="3200" b="1" dirty="0" smtClean="0"/>
              <a:t>9:30 a.m.		3</a:t>
            </a:r>
            <a:r>
              <a:rPr lang="en-US" sz="3200" b="1" baseline="30000" dirty="0" smtClean="0"/>
              <a:t>rd</a:t>
            </a:r>
            <a:r>
              <a:rPr lang="en-US" sz="3200" b="1" dirty="0" smtClean="0"/>
              <a:t> grade Bible class</a:t>
            </a:r>
          </a:p>
          <a:p>
            <a:r>
              <a:rPr lang="en-US" sz="3200" b="1" dirty="0" smtClean="0"/>
              <a:t>10:30 a.m.	Worship</a:t>
            </a:r>
          </a:p>
        </p:txBody>
      </p:sp>
    </p:spTree>
    <p:extLst>
      <p:ext uri="{BB962C8B-B14F-4D97-AF65-F5344CB8AC3E}">
        <p14:creationId xmlns:p14="http://schemas.microsoft.com/office/powerpoint/2010/main" val="214432081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465" y="228600"/>
            <a:ext cx="8416407"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This week at CELC continued</a:t>
            </a:r>
            <a:endParaRPr lang="en-US" sz="4000" b="1" cap="all" spc="0"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endParaRPr>
          </a:p>
        </p:txBody>
      </p:sp>
      <p:sp>
        <p:nvSpPr>
          <p:cNvPr id="7" name="Rectangle 6"/>
          <p:cNvSpPr/>
          <p:nvPr/>
        </p:nvSpPr>
        <p:spPr>
          <a:xfrm>
            <a:off x="1509417" y="936486"/>
            <a:ext cx="6162585" cy="1323439"/>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CELC Preschool</a:t>
            </a:r>
          </a:p>
          <a:p>
            <a:pPr algn="ctr"/>
            <a:r>
              <a:rPr lang="en-US" sz="4000" b="1" cap="all" spc="0"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Good Kids Day Care</a:t>
            </a:r>
            <a:endParaRPr lang="en-US" sz="4000" b="1" cap="all" spc="0"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endParaRPr>
          </a:p>
        </p:txBody>
      </p:sp>
      <p:sp>
        <p:nvSpPr>
          <p:cNvPr id="8" name="Rectangle 7"/>
          <p:cNvSpPr/>
          <p:nvPr/>
        </p:nvSpPr>
        <p:spPr>
          <a:xfrm>
            <a:off x="457200" y="2259924"/>
            <a:ext cx="8428893" cy="4832092"/>
          </a:xfrm>
          <a:prstGeom prst="rect">
            <a:avLst/>
          </a:prstGeom>
        </p:spPr>
        <p:txBody>
          <a:bodyPr wrap="square">
            <a:spAutoFit/>
          </a:bodyPr>
          <a:lstStyle/>
          <a:p>
            <a:r>
              <a:rPr lang="en-US" sz="3200" dirty="0">
                <a:solidFill>
                  <a:schemeClr val="accent3"/>
                </a:solidFill>
              </a:rPr>
              <a:t> </a:t>
            </a:r>
            <a:r>
              <a:rPr lang="en-US" sz="3200" b="1" dirty="0">
                <a:solidFill>
                  <a:schemeClr val="accent1"/>
                </a:solidFill>
              </a:rPr>
              <a:t>Monday- Thursday </a:t>
            </a:r>
          </a:p>
          <a:p>
            <a:r>
              <a:rPr lang="en-US" sz="3200" b="1" dirty="0"/>
              <a:t> </a:t>
            </a:r>
            <a:r>
              <a:rPr lang="en-US" sz="3200" b="1" dirty="0">
                <a:solidFill>
                  <a:schemeClr val="tx2"/>
                </a:solidFill>
              </a:rPr>
              <a:t>9:30 a.m. – 11: 30 a.m. CELC Preschool</a:t>
            </a:r>
          </a:p>
          <a:p>
            <a:r>
              <a:rPr lang="en-US" sz="3200" b="1" dirty="0">
                <a:solidFill>
                  <a:schemeClr val="tx2"/>
                </a:solidFill>
              </a:rPr>
              <a:t>12:30 p.m. – 3:00 p.m. CELC Preschool</a:t>
            </a:r>
          </a:p>
          <a:p>
            <a:r>
              <a:rPr lang="en-US" sz="3200" b="1" dirty="0">
                <a:solidFill>
                  <a:schemeClr val="tx2"/>
                </a:solidFill>
              </a:rPr>
              <a:t> </a:t>
            </a:r>
          </a:p>
          <a:p>
            <a:r>
              <a:rPr lang="en-US" sz="3200" b="1" dirty="0">
                <a:solidFill>
                  <a:schemeClr val="accent1"/>
                </a:solidFill>
              </a:rPr>
              <a:t>Friday</a:t>
            </a:r>
          </a:p>
          <a:p>
            <a:r>
              <a:rPr lang="en-US" sz="3200" b="1" dirty="0"/>
              <a:t> </a:t>
            </a:r>
            <a:r>
              <a:rPr lang="en-US" sz="3200" b="1" dirty="0">
                <a:solidFill>
                  <a:schemeClr val="tx2"/>
                </a:solidFill>
              </a:rPr>
              <a:t>9:00 a.m. – 11:30 a.m. CELC Preschool</a:t>
            </a:r>
          </a:p>
          <a:p>
            <a:endParaRPr lang="en-US" sz="3200" b="1" dirty="0"/>
          </a:p>
          <a:p>
            <a:r>
              <a:rPr lang="en-US" sz="3200" b="1" dirty="0">
                <a:solidFill>
                  <a:schemeClr val="accent1"/>
                </a:solidFill>
              </a:rPr>
              <a:t>Monday- Friday</a:t>
            </a:r>
          </a:p>
          <a:p>
            <a:r>
              <a:rPr lang="en-US" sz="3200" b="1" dirty="0"/>
              <a:t>  </a:t>
            </a:r>
            <a:r>
              <a:rPr lang="en-US" sz="3200" b="1" dirty="0">
                <a:solidFill>
                  <a:schemeClr val="tx2"/>
                </a:solidFill>
              </a:rPr>
              <a:t>6:30 a.m. – 6:00 p.m. Good Kids Childcare</a:t>
            </a:r>
          </a:p>
          <a:p>
            <a:endParaRPr lang="en-US" sz="2000" dirty="0"/>
          </a:p>
        </p:txBody>
      </p:sp>
    </p:spTree>
    <p:extLst>
      <p:ext uri="{BB962C8B-B14F-4D97-AF65-F5344CB8AC3E}">
        <p14:creationId xmlns:p14="http://schemas.microsoft.com/office/powerpoint/2010/main" val="40902874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User\AppData\Local\Microsoft\Windows\INetCache\IE\C8A33KLV\ap8_kids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260" y="228600"/>
            <a:ext cx="5491480" cy="20231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0" y="2667000"/>
            <a:ext cx="7696200" cy="2677656"/>
          </a:xfrm>
          <a:prstGeom prst="rect">
            <a:avLst/>
          </a:prstGeom>
          <a:noFill/>
        </p:spPr>
        <p:txBody>
          <a:bodyPr wrap="square" rtlCol="0">
            <a:spAutoFit/>
          </a:bodyPr>
          <a:lstStyle/>
          <a:p>
            <a:pPr algn="ctr"/>
            <a:r>
              <a:rPr lang="en-US" sz="2800" b="1" u="sng" dirty="0" smtClean="0">
                <a:solidFill>
                  <a:schemeClr val="tx2"/>
                </a:solidFill>
              </a:rPr>
              <a:t>Attention families</a:t>
            </a:r>
          </a:p>
          <a:p>
            <a:r>
              <a:rPr lang="en-US" sz="2800" dirty="0" smtClean="0">
                <a:solidFill>
                  <a:schemeClr val="tx2"/>
                </a:solidFill>
              </a:rPr>
              <a:t>Located just outside of the Sanctuary doors you will find activity bags and clip boards for kid’s to explore and use.  Please feel free to take one to your seat with you and return it back to the same location when you are finished.  Thank you</a:t>
            </a:r>
            <a:endParaRPr lang="en-US" sz="2800" dirty="0">
              <a:solidFill>
                <a:schemeClr val="tx2"/>
              </a:solidFill>
            </a:endParaRPr>
          </a:p>
        </p:txBody>
      </p:sp>
    </p:spTree>
    <p:extLst>
      <p:ext uri="{BB962C8B-B14F-4D97-AF65-F5344CB8AC3E}">
        <p14:creationId xmlns:p14="http://schemas.microsoft.com/office/powerpoint/2010/main" val="4026246288"/>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685800"/>
            <a:ext cx="6553200" cy="1292662"/>
          </a:xfrm>
          <a:prstGeom prst="rect">
            <a:avLst/>
          </a:prstGeom>
        </p:spPr>
        <p:txBody>
          <a:bodyPr wrap="square">
            <a:spAutoFit/>
          </a:bodyPr>
          <a:lstStyle/>
          <a:p>
            <a:pPr algn="ctr"/>
            <a:r>
              <a:rPr lang="en-US" sz="2400" b="1" u="sng" dirty="0" smtClean="0">
                <a:solidFill>
                  <a:schemeClr val="tx2"/>
                </a:solidFill>
              </a:rPr>
              <a:t>Worship </a:t>
            </a:r>
            <a:r>
              <a:rPr lang="en-US" sz="2400" b="1" u="sng" dirty="0">
                <a:solidFill>
                  <a:schemeClr val="tx2"/>
                </a:solidFill>
              </a:rPr>
              <a:t>assistants and volunteers</a:t>
            </a:r>
            <a:endParaRPr lang="en-US" sz="2400" dirty="0">
              <a:solidFill>
                <a:schemeClr val="tx2"/>
              </a:solidFill>
            </a:endParaRPr>
          </a:p>
          <a:p>
            <a:r>
              <a:rPr lang="en-US" dirty="0">
                <a:solidFill>
                  <a:schemeClr val="tx2"/>
                </a:solidFill>
              </a:rPr>
              <a:t>			</a:t>
            </a:r>
          </a:p>
          <a:p>
            <a:pPr algn="ctr"/>
            <a:r>
              <a:rPr lang="en-US" dirty="0">
                <a:solidFill>
                  <a:schemeClr val="tx2"/>
                </a:solidFill>
              </a:rPr>
              <a:t>	</a:t>
            </a:r>
            <a:r>
              <a:rPr lang="en-US" b="1" u="sng" dirty="0" smtClean="0">
                <a:solidFill>
                  <a:schemeClr val="tx2"/>
                </a:solidFill>
              </a:rPr>
              <a:t>This Sunday</a:t>
            </a:r>
            <a:r>
              <a:rPr lang="en-US" dirty="0">
                <a:solidFill>
                  <a:schemeClr val="tx2"/>
                </a:solidFill>
              </a:rPr>
              <a:t>	</a:t>
            </a:r>
            <a:r>
              <a:rPr lang="en-US" dirty="0" smtClean="0">
                <a:solidFill>
                  <a:schemeClr val="tx2"/>
                </a:solidFill>
              </a:rPr>
              <a:t>	</a:t>
            </a:r>
            <a:r>
              <a:rPr lang="en-US" b="1" u="sng" dirty="0" smtClean="0">
                <a:solidFill>
                  <a:schemeClr val="tx2"/>
                </a:solidFill>
              </a:rPr>
              <a:t>Next Sunday</a:t>
            </a:r>
            <a:r>
              <a:rPr lang="en-US" dirty="0" smtClean="0">
                <a:solidFill>
                  <a:schemeClr val="tx2"/>
                </a:solidFill>
              </a:rPr>
              <a:t>		</a:t>
            </a:r>
            <a:r>
              <a:rPr lang="en-US" dirty="0">
                <a:solidFill>
                  <a:schemeClr val="tx2"/>
                </a:solidFill>
              </a:rPr>
              <a:t>		</a:t>
            </a:r>
          </a:p>
        </p:txBody>
      </p:sp>
      <p:sp>
        <p:nvSpPr>
          <p:cNvPr id="5" name="Text Box 9"/>
          <p:cNvSpPr txBox="1">
            <a:spLocks noChangeArrowheads="1"/>
          </p:cNvSpPr>
          <p:nvPr/>
        </p:nvSpPr>
        <p:spPr bwMode="auto">
          <a:xfrm>
            <a:off x="1076325" y="1608617"/>
            <a:ext cx="1362075" cy="3467100"/>
          </a:xfrm>
          <a:prstGeom prst="rect">
            <a:avLst/>
          </a:prstGeom>
          <a:noFill/>
          <a:ln>
            <a:noFill/>
          </a:ln>
          <a:extLst/>
        </p:spPr>
        <p:txBody>
          <a:bodyPr rot="0" vert="horz" wrap="square" lIns="91440" tIns="45720" rIns="91440" bIns="45720" anchor="t" anchorCtr="0" upright="1">
            <a:noAutofit/>
          </a:bodyPr>
          <a:lstStyle/>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Greeters:</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Usher:</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Lector:</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Acolytes:</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 </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Cantor:</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Assists:</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 </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 </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 </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Altar:</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Counter</a:t>
            </a:r>
            <a:r>
              <a:rPr lang="en-US" sz="1600" b="1" dirty="0" smtClean="0">
                <a:solidFill>
                  <a:schemeClr val="tx2"/>
                </a:solidFill>
                <a:effectLst/>
                <a:latin typeface="Arial Black" panose="020B0A04020102020204" pitchFamily="34" charset="0"/>
                <a:ea typeface="SimSun" panose="02010600030101010101" pitchFamily="2" charset="-122"/>
                <a:cs typeface="Times New Roman" panose="02020603050405020304"/>
              </a:rPr>
              <a:t>:</a:t>
            </a:r>
            <a:endPar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endParaRP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Bread</a:t>
            </a:r>
            <a:r>
              <a:rPr lang="en-US" sz="1600" b="1" dirty="0">
                <a:solidFill>
                  <a:schemeClr val="tx2"/>
                </a:solidFill>
                <a:effectLst/>
                <a:latin typeface="Candara" panose="020E0502030303020204" pitchFamily="34" charset="0"/>
                <a:ea typeface="SimSun" panose="02010600030101010101" pitchFamily="2" charset="-122"/>
                <a:cs typeface="Times New Roman" panose="02020603050405020304"/>
              </a:rPr>
              <a:t>:</a:t>
            </a:r>
          </a:p>
          <a:p>
            <a:pPr marL="0" marR="0" algn="r">
              <a:spcBef>
                <a:spcPts val="0"/>
              </a:spcBef>
              <a:spcAft>
                <a:spcPts val="0"/>
              </a:spcAft>
            </a:pPr>
            <a:r>
              <a:rPr lang="en-US" sz="1600" dirty="0">
                <a:effectLst/>
                <a:latin typeface="Cambria" panose="02040503050406030204" charset="0"/>
                <a:ea typeface="SimSun" panose="02010600030101010101" pitchFamily="2" charset="-122"/>
                <a:cs typeface="Times New Roman" panose="02020603050405020304"/>
              </a:rPr>
              <a:t> </a:t>
            </a:r>
          </a:p>
          <a:p>
            <a:pPr marL="0" marR="0" algn="r">
              <a:spcBef>
                <a:spcPts val="0"/>
              </a:spcBef>
              <a:spcAft>
                <a:spcPts val="0"/>
              </a:spcAft>
            </a:pPr>
            <a:r>
              <a:rPr lang="en-US" sz="14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a:p>
            <a:pPr marL="0" marR="0" algn="r">
              <a:spcBef>
                <a:spcPts val="0"/>
              </a:spcBef>
              <a:spcAft>
                <a:spcPts val="0"/>
              </a:spcAft>
            </a:pPr>
            <a:r>
              <a:rPr lang="en-US" sz="14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a:p>
            <a:pPr marL="0" marR="0" algn="r">
              <a:spcBef>
                <a:spcPts val="0"/>
              </a:spcBef>
              <a:spcAft>
                <a:spcPts val="0"/>
              </a:spcAft>
            </a:pPr>
            <a:r>
              <a:rPr lang="en-US" sz="16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a:p>
            <a:pPr marL="0" marR="0" algn="r">
              <a:spcBef>
                <a:spcPts val="0"/>
              </a:spcBef>
              <a:spcAft>
                <a:spcPts val="0"/>
              </a:spcAft>
            </a:pPr>
            <a:r>
              <a:rPr lang="en-US" sz="16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a:p>
            <a:pPr marL="0" marR="0" algn="r">
              <a:spcBef>
                <a:spcPts val="0"/>
              </a:spcBef>
              <a:spcAft>
                <a:spcPts val="0"/>
              </a:spcAft>
            </a:pPr>
            <a:r>
              <a:rPr lang="en-US" sz="14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a:p>
            <a:pPr marL="0" marR="0" algn="r">
              <a:spcBef>
                <a:spcPts val="0"/>
              </a:spcBef>
              <a:spcAft>
                <a:spcPts val="0"/>
              </a:spcAft>
            </a:pPr>
            <a:r>
              <a:rPr lang="en-US" sz="14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a:p>
            <a:pPr marL="0" marR="0" algn="r">
              <a:spcBef>
                <a:spcPts val="0"/>
              </a:spcBef>
              <a:spcAft>
                <a:spcPts val="0"/>
              </a:spcAft>
            </a:pPr>
            <a:r>
              <a:rPr lang="en-US" sz="14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a:p>
            <a:pPr marL="0" marR="0" algn="r">
              <a:spcBef>
                <a:spcPts val="0"/>
              </a:spcBef>
              <a:spcAft>
                <a:spcPts val="0"/>
              </a:spcAft>
            </a:pPr>
            <a:r>
              <a:rPr lang="en-US" sz="14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a:p>
            <a:pPr marL="0" marR="0" algn="r">
              <a:spcBef>
                <a:spcPts val="0"/>
              </a:spcBef>
              <a:spcAft>
                <a:spcPts val="0"/>
              </a:spcAft>
            </a:pPr>
            <a:r>
              <a:rPr lang="en-US" sz="14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a:p>
            <a:pPr marL="0" marR="0" algn="r">
              <a:spcBef>
                <a:spcPts val="0"/>
              </a:spcBef>
              <a:spcAft>
                <a:spcPts val="0"/>
              </a:spcAft>
            </a:pPr>
            <a:r>
              <a:rPr lang="en-US" sz="14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p:txBody>
      </p:sp>
      <p:sp>
        <p:nvSpPr>
          <p:cNvPr id="7" name="TextBox 6"/>
          <p:cNvSpPr txBox="1"/>
          <p:nvPr/>
        </p:nvSpPr>
        <p:spPr>
          <a:xfrm>
            <a:off x="2410691" y="1617033"/>
            <a:ext cx="2209800" cy="3293209"/>
          </a:xfrm>
          <a:prstGeom prst="rect">
            <a:avLst/>
          </a:prstGeom>
          <a:noFill/>
        </p:spPr>
        <p:txBody>
          <a:bodyPr wrap="square" rtlCol="0">
            <a:spAutoFit/>
          </a:bodyPr>
          <a:lstStyle/>
          <a:p>
            <a:r>
              <a:rPr lang="en-US" sz="1600" b="1" dirty="0" smtClean="0">
                <a:solidFill>
                  <a:schemeClr val="accent1"/>
                </a:solidFill>
                <a:latin typeface="Arial" panose="020B0604020202020204" pitchFamily="34" charset="0"/>
                <a:cs typeface="Arial" panose="020B0604020202020204" pitchFamily="34" charset="0"/>
              </a:rPr>
              <a:t>Rockas Family</a:t>
            </a:r>
            <a:endParaRPr lang="en-US" sz="1600" b="1" dirty="0">
              <a:solidFill>
                <a:schemeClr val="accent1"/>
              </a:solidFill>
              <a:latin typeface="Arial" panose="020B0604020202020204" pitchFamily="34" charset="0"/>
              <a:cs typeface="Arial" panose="020B0604020202020204" pitchFamily="34" charset="0"/>
            </a:endParaRPr>
          </a:p>
          <a:p>
            <a:r>
              <a:rPr lang="en-US" sz="1600" b="1" dirty="0" smtClean="0">
                <a:solidFill>
                  <a:schemeClr val="accent1"/>
                </a:solidFill>
                <a:latin typeface="Arial" panose="020B0604020202020204" pitchFamily="34" charset="0"/>
                <a:cs typeface="Arial" panose="020B0604020202020204" pitchFamily="34" charset="0"/>
              </a:rPr>
              <a:t>Chip Crout</a:t>
            </a:r>
            <a:endParaRPr lang="en-US" sz="1600" b="1" dirty="0">
              <a:solidFill>
                <a:schemeClr val="accent1"/>
              </a:solidFill>
              <a:latin typeface="Arial" panose="020B0604020202020204" pitchFamily="34" charset="0"/>
              <a:cs typeface="Arial" panose="020B0604020202020204" pitchFamily="34" charset="0"/>
            </a:endParaRPr>
          </a:p>
          <a:p>
            <a:r>
              <a:rPr lang="en-US" sz="1600" b="1" dirty="0" smtClean="0">
                <a:solidFill>
                  <a:schemeClr val="accent1"/>
                </a:solidFill>
                <a:latin typeface="Arial" panose="020B0604020202020204" pitchFamily="34" charset="0"/>
                <a:cs typeface="Arial" panose="020B0604020202020204" pitchFamily="34" charset="0"/>
              </a:rPr>
              <a:t>Amy Klenz</a:t>
            </a:r>
            <a:endParaRPr lang="en-US" sz="1600" b="1" dirty="0">
              <a:solidFill>
                <a:schemeClr val="accent1"/>
              </a:solidFill>
              <a:latin typeface="Arial" panose="020B0604020202020204" pitchFamily="34" charset="0"/>
              <a:cs typeface="Arial" panose="020B0604020202020204" pitchFamily="34" charset="0"/>
            </a:endParaRPr>
          </a:p>
          <a:p>
            <a:r>
              <a:rPr lang="en-US" sz="1600" b="1" dirty="0" smtClean="0">
                <a:solidFill>
                  <a:schemeClr val="accent1"/>
                </a:solidFill>
                <a:latin typeface="Arial" panose="020B0604020202020204" pitchFamily="34" charset="0"/>
                <a:cs typeface="Arial" panose="020B0604020202020204" pitchFamily="34" charset="0"/>
              </a:rPr>
              <a:t>Kelly Owens</a:t>
            </a:r>
          </a:p>
          <a:p>
            <a:r>
              <a:rPr lang="en-US" sz="1600" b="1" dirty="0" smtClean="0">
                <a:solidFill>
                  <a:schemeClr val="accent1"/>
                </a:solidFill>
                <a:latin typeface="Arial" panose="020B0604020202020204" pitchFamily="34" charset="0"/>
                <a:cs typeface="Arial" panose="020B0604020202020204" pitchFamily="34" charset="0"/>
              </a:rPr>
              <a:t>Isabella Higley</a:t>
            </a:r>
          </a:p>
          <a:p>
            <a:r>
              <a:rPr lang="en-US" sz="1600" b="1" dirty="0" smtClean="0">
                <a:solidFill>
                  <a:schemeClr val="accent1"/>
                </a:solidFill>
                <a:latin typeface="Arial" panose="020B0604020202020204" pitchFamily="34" charset="0"/>
                <a:cs typeface="Arial" panose="020B0604020202020204" pitchFamily="34" charset="0"/>
              </a:rPr>
              <a:t>Jamie Crout</a:t>
            </a:r>
          </a:p>
          <a:p>
            <a:r>
              <a:rPr lang="en-US" sz="1600" b="1" dirty="0" smtClean="0">
                <a:solidFill>
                  <a:schemeClr val="accent1"/>
                </a:solidFill>
                <a:latin typeface="Arial" panose="020B0604020202020204" pitchFamily="34" charset="0"/>
                <a:cs typeface="Arial" panose="020B0604020202020204" pitchFamily="34" charset="0"/>
              </a:rPr>
              <a:t>Cantor</a:t>
            </a:r>
            <a:endParaRPr lang="en-US" sz="1600" b="1" dirty="0">
              <a:solidFill>
                <a:schemeClr val="accent1"/>
              </a:solidFill>
              <a:latin typeface="Arial" panose="020B0604020202020204" pitchFamily="34" charset="0"/>
              <a:cs typeface="Arial" panose="020B0604020202020204" pitchFamily="34" charset="0"/>
            </a:endParaRPr>
          </a:p>
          <a:p>
            <a:r>
              <a:rPr lang="en-US" sz="1600" b="1" dirty="0" smtClean="0">
                <a:solidFill>
                  <a:schemeClr val="accent1"/>
                </a:solidFill>
                <a:latin typeface="Arial" panose="020B0604020202020204" pitchFamily="34" charset="0"/>
                <a:cs typeface="Arial" panose="020B0604020202020204" pitchFamily="34" charset="0"/>
              </a:rPr>
              <a:t>Anita Hlava</a:t>
            </a:r>
          </a:p>
          <a:p>
            <a:r>
              <a:rPr lang="en-US" sz="1600" b="1" dirty="0" smtClean="0">
                <a:solidFill>
                  <a:schemeClr val="accent1"/>
                </a:solidFill>
                <a:latin typeface="Arial" panose="020B0604020202020204" pitchFamily="34" charset="0"/>
                <a:cs typeface="Arial" panose="020B0604020202020204" pitchFamily="34" charset="0"/>
              </a:rPr>
              <a:t>Karen Wagner</a:t>
            </a:r>
          </a:p>
          <a:p>
            <a:r>
              <a:rPr lang="en-US" sz="1600" b="1" dirty="0" smtClean="0">
                <a:solidFill>
                  <a:schemeClr val="accent1"/>
                </a:solidFill>
                <a:latin typeface="Arial" panose="020B0604020202020204" pitchFamily="34" charset="0"/>
                <a:cs typeface="Arial" panose="020B0604020202020204" pitchFamily="34" charset="0"/>
              </a:rPr>
              <a:t>Acolytes</a:t>
            </a:r>
            <a:endParaRPr lang="en-US" sz="1600" b="1" dirty="0">
              <a:solidFill>
                <a:schemeClr val="accent1"/>
              </a:solidFill>
              <a:latin typeface="Arial" panose="020B0604020202020204" pitchFamily="34" charset="0"/>
              <a:cs typeface="Arial" panose="020B0604020202020204" pitchFamily="34" charset="0"/>
            </a:endParaRPr>
          </a:p>
          <a:p>
            <a:r>
              <a:rPr lang="en-US" sz="1600" b="1" dirty="0" smtClean="0">
                <a:solidFill>
                  <a:schemeClr val="accent1"/>
                </a:solidFill>
                <a:latin typeface="Arial" panose="020B0604020202020204" pitchFamily="34" charset="0"/>
                <a:cs typeface="Arial" panose="020B0604020202020204" pitchFamily="34" charset="0"/>
              </a:rPr>
              <a:t>Marilyn </a:t>
            </a:r>
            <a:r>
              <a:rPr lang="en-US" sz="1600" b="1" dirty="0">
                <a:solidFill>
                  <a:schemeClr val="accent1"/>
                </a:solidFill>
                <a:latin typeface="Arial" panose="020B0604020202020204" pitchFamily="34" charset="0"/>
                <a:cs typeface="Arial" panose="020B0604020202020204" pitchFamily="34" charset="0"/>
              </a:rPr>
              <a:t>Culler</a:t>
            </a:r>
          </a:p>
          <a:p>
            <a:r>
              <a:rPr lang="en-US" sz="1600" b="1" dirty="0" smtClean="0">
                <a:solidFill>
                  <a:schemeClr val="accent1"/>
                </a:solidFill>
                <a:latin typeface="Arial" panose="020B0604020202020204" pitchFamily="34" charset="0"/>
                <a:cs typeface="Arial" panose="020B0604020202020204" pitchFamily="34" charset="0"/>
              </a:rPr>
              <a:t>Chuck Heindrichs</a:t>
            </a:r>
            <a:endParaRPr lang="en-US" sz="1600" b="1" dirty="0">
              <a:solidFill>
                <a:schemeClr val="accent1"/>
              </a:solidFill>
              <a:latin typeface="Arial" panose="020B0604020202020204" pitchFamily="34" charset="0"/>
              <a:cs typeface="Arial" panose="020B0604020202020204" pitchFamily="34" charset="0"/>
            </a:endParaRPr>
          </a:p>
          <a:p>
            <a:r>
              <a:rPr lang="en-US" sz="1600" b="1" dirty="0" smtClean="0">
                <a:solidFill>
                  <a:schemeClr val="accent1"/>
                </a:solidFill>
                <a:latin typeface="Arial" panose="020B0604020202020204" pitchFamily="34" charset="0"/>
                <a:cs typeface="Arial" panose="020B0604020202020204" pitchFamily="34" charset="0"/>
              </a:rPr>
              <a:t>Jean Crawford</a:t>
            </a:r>
            <a:endParaRPr lang="en-US" sz="1600" b="1" dirty="0">
              <a:solidFill>
                <a:schemeClr val="accent1"/>
              </a:solidFill>
              <a:latin typeface="Arial" panose="020B0604020202020204" pitchFamily="34" charset="0"/>
              <a:cs typeface="Arial" panose="020B0604020202020204" pitchFamily="34" charset="0"/>
            </a:endParaRPr>
          </a:p>
        </p:txBody>
      </p:sp>
      <p:sp>
        <p:nvSpPr>
          <p:cNvPr id="8" name="TextBox 7"/>
          <p:cNvSpPr txBox="1"/>
          <p:nvPr/>
        </p:nvSpPr>
        <p:spPr>
          <a:xfrm>
            <a:off x="4876800" y="1620010"/>
            <a:ext cx="2209800" cy="3293209"/>
          </a:xfrm>
          <a:prstGeom prst="rect">
            <a:avLst/>
          </a:prstGeom>
          <a:noFill/>
        </p:spPr>
        <p:txBody>
          <a:bodyPr wrap="square" rtlCol="0">
            <a:spAutoFit/>
          </a:bodyPr>
          <a:lstStyle/>
          <a:p>
            <a:r>
              <a:rPr lang="en-US" sz="1600" b="1" dirty="0" smtClean="0">
                <a:solidFill>
                  <a:schemeClr val="accent1"/>
                </a:solidFill>
                <a:latin typeface="Arial" panose="020B0604020202020204" pitchFamily="34" charset="0"/>
                <a:cs typeface="Arial" panose="020B0604020202020204" pitchFamily="34" charset="0"/>
              </a:rPr>
              <a:t>Doris Klement</a:t>
            </a:r>
          </a:p>
          <a:p>
            <a:r>
              <a:rPr lang="en-US" sz="1600" b="1" smtClean="0">
                <a:solidFill>
                  <a:schemeClr val="accent1"/>
                </a:solidFill>
                <a:latin typeface="Arial" panose="020B0604020202020204" pitchFamily="34" charset="0"/>
                <a:cs typeface="Arial" panose="020B0604020202020204" pitchFamily="34" charset="0"/>
              </a:rPr>
              <a:t>Brian Knip</a:t>
            </a:r>
            <a:endParaRPr lang="en-US" sz="1600" b="1" dirty="0" smtClean="0">
              <a:solidFill>
                <a:schemeClr val="accent1"/>
              </a:solidFill>
              <a:latin typeface="Arial" panose="020B0604020202020204" pitchFamily="34" charset="0"/>
              <a:cs typeface="Arial" panose="020B0604020202020204" pitchFamily="34" charset="0"/>
            </a:endParaRPr>
          </a:p>
          <a:p>
            <a:r>
              <a:rPr lang="en-US" sz="1600" b="1" dirty="0" smtClean="0">
                <a:solidFill>
                  <a:schemeClr val="accent1"/>
                </a:solidFill>
                <a:latin typeface="Arial" panose="020B0604020202020204" pitchFamily="34" charset="0"/>
                <a:cs typeface="Arial" panose="020B0604020202020204" pitchFamily="34" charset="0"/>
              </a:rPr>
              <a:t>Laura Musat</a:t>
            </a:r>
          </a:p>
          <a:p>
            <a:r>
              <a:rPr lang="en-US" sz="1600" b="1" dirty="0" smtClean="0">
                <a:solidFill>
                  <a:schemeClr val="accent1"/>
                </a:solidFill>
                <a:latin typeface="Arial" panose="020B0604020202020204" pitchFamily="34" charset="0"/>
                <a:cs typeface="Arial" panose="020B0604020202020204" pitchFamily="34" charset="0"/>
              </a:rPr>
              <a:t>Sarah Skaggs</a:t>
            </a:r>
          </a:p>
          <a:p>
            <a:r>
              <a:rPr lang="en-US" sz="1600" b="1" dirty="0" smtClean="0">
                <a:solidFill>
                  <a:schemeClr val="accent1"/>
                </a:solidFill>
                <a:latin typeface="Arial" panose="020B0604020202020204" pitchFamily="34" charset="0"/>
                <a:cs typeface="Arial" panose="020B0604020202020204" pitchFamily="34" charset="0"/>
              </a:rPr>
              <a:t>Angela Pedersen</a:t>
            </a:r>
          </a:p>
          <a:p>
            <a:r>
              <a:rPr lang="en-US" sz="1600" b="1" dirty="0" smtClean="0">
                <a:solidFill>
                  <a:schemeClr val="accent1"/>
                </a:solidFill>
                <a:latin typeface="Arial" panose="020B0604020202020204" pitchFamily="34" charset="0"/>
                <a:cs typeface="Arial" panose="020B0604020202020204" pitchFamily="34" charset="0"/>
              </a:rPr>
              <a:t>Joe Guthman</a:t>
            </a:r>
          </a:p>
          <a:p>
            <a:r>
              <a:rPr lang="en-US" sz="1600" b="1" dirty="0" smtClean="0">
                <a:solidFill>
                  <a:schemeClr val="accent1"/>
                </a:solidFill>
                <a:latin typeface="Arial" panose="020B0604020202020204" pitchFamily="34" charset="0"/>
                <a:cs typeface="Arial" panose="020B0604020202020204" pitchFamily="34" charset="0"/>
              </a:rPr>
              <a:t>Cantor</a:t>
            </a:r>
          </a:p>
          <a:p>
            <a:r>
              <a:rPr lang="en-US" sz="1600" b="1" dirty="0" smtClean="0">
                <a:solidFill>
                  <a:schemeClr val="accent1"/>
                </a:solidFill>
                <a:latin typeface="Arial" panose="020B0604020202020204" pitchFamily="34" charset="0"/>
                <a:cs typeface="Arial" panose="020B0604020202020204" pitchFamily="34" charset="0"/>
              </a:rPr>
              <a:t>Doris Klement</a:t>
            </a:r>
          </a:p>
          <a:p>
            <a:r>
              <a:rPr lang="en-US" sz="1600" b="1" dirty="0" smtClean="0">
                <a:solidFill>
                  <a:schemeClr val="accent1"/>
                </a:solidFill>
                <a:latin typeface="Arial" panose="020B0604020202020204" pitchFamily="34" charset="0"/>
                <a:cs typeface="Arial" panose="020B0604020202020204" pitchFamily="34" charset="0"/>
              </a:rPr>
              <a:t>Laura Musat</a:t>
            </a:r>
          </a:p>
          <a:p>
            <a:r>
              <a:rPr lang="en-US" sz="1600" b="1" dirty="0" smtClean="0">
                <a:solidFill>
                  <a:schemeClr val="accent1"/>
                </a:solidFill>
                <a:latin typeface="Arial" panose="020B0604020202020204" pitchFamily="34" charset="0"/>
                <a:cs typeface="Arial" panose="020B0604020202020204" pitchFamily="34" charset="0"/>
              </a:rPr>
              <a:t>Acolytes</a:t>
            </a:r>
          </a:p>
          <a:p>
            <a:r>
              <a:rPr lang="en-US" sz="1600" b="1" dirty="0" smtClean="0">
                <a:solidFill>
                  <a:schemeClr val="accent1"/>
                </a:solidFill>
                <a:latin typeface="Arial" panose="020B0604020202020204" pitchFamily="34" charset="0"/>
                <a:cs typeface="Arial" panose="020B0604020202020204" pitchFamily="34" charset="0"/>
              </a:rPr>
              <a:t>Marilyn Culler</a:t>
            </a:r>
          </a:p>
          <a:p>
            <a:r>
              <a:rPr lang="en-US" sz="1600" b="1" dirty="0" smtClean="0">
                <a:solidFill>
                  <a:schemeClr val="accent1"/>
                </a:solidFill>
                <a:latin typeface="Arial" panose="020B0604020202020204" pitchFamily="34" charset="0"/>
                <a:cs typeface="Arial" panose="020B0604020202020204" pitchFamily="34" charset="0"/>
              </a:rPr>
              <a:t>The Trio</a:t>
            </a:r>
          </a:p>
          <a:p>
            <a:r>
              <a:rPr lang="en-US" sz="1600" b="1" dirty="0" smtClean="0">
                <a:solidFill>
                  <a:schemeClr val="accent1"/>
                </a:solidFill>
                <a:latin typeface="Arial" panose="020B0604020202020204" pitchFamily="34" charset="0"/>
                <a:cs typeface="Arial" panose="020B0604020202020204" pitchFamily="34" charset="0"/>
              </a:rPr>
              <a:t>Jamie Crout</a:t>
            </a:r>
            <a:endParaRPr lang="en-US"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08963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57200"/>
            <a:ext cx="3810000" cy="2650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srcRect l="11199" t="1934" r="11251" b="21603"/>
          <a:stretch>
            <a:fillRect/>
          </a:stretch>
        </p:blipFill>
        <p:spPr>
          <a:xfrm>
            <a:off x="579120" y="3898900"/>
            <a:ext cx="7985760" cy="2305685"/>
          </a:xfrm>
          <a:prstGeom prst="rect">
            <a:avLst/>
          </a:prstGeom>
        </p:spPr>
      </p:pic>
    </p:spTree>
    <p:extLst>
      <p:ext uri="{BB962C8B-B14F-4D97-AF65-F5344CB8AC3E}">
        <p14:creationId xmlns:p14="http://schemas.microsoft.com/office/powerpoint/2010/main" val="260324023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6234" y="196639"/>
            <a:ext cx="2392680" cy="29908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609600"/>
            <a:ext cx="2064396" cy="275180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0406" y="2615045"/>
            <a:ext cx="2286000" cy="4064000"/>
          </a:xfrm>
          <a:prstGeom prst="rect">
            <a:avLst/>
          </a:prstGeom>
        </p:spPr>
      </p:pic>
      <p:sp>
        <p:nvSpPr>
          <p:cNvPr id="2" name="Rectangle 1"/>
          <p:cNvSpPr/>
          <p:nvPr/>
        </p:nvSpPr>
        <p:spPr>
          <a:xfrm>
            <a:off x="0" y="3581400"/>
            <a:ext cx="4530406" cy="1569660"/>
          </a:xfrm>
          <a:prstGeom prst="rect">
            <a:avLst/>
          </a:prstGeom>
          <a:noFill/>
        </p:spPr>
        <p:txBody>
          <a:bodyPr wrap="none" lIns="91440" tIns="45720" rIns="91440" bIns="45720">
            <a:spAutoFit/>
          </a:bodyPr>
          <a:lstStyle/>
          <a:p>
            <a:pPr marL="0" indent="0" algn="ctr">
              <a:buNone/>
            </a:pPr>
            <a:r>
              <a:rPr lang="en-U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Our Pastor</a:t>
            </a:r>
          </a:p>
          <a:p>
            <a:pPr marL="0" indent="0" algn="ctr">
              <a:buNone/>
            </a:pPr>
            <a:r>
              <a:rPr lang="en-U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Jeff Steeber</a:t>
            </a:r>
            <a:endPar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32941169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2971800" y="838200"/>
            <a:ext cx="3418840" cy="1015663"/>
          </a:xfrm>
          <a:prstGeom prst="rect">
            <a:avLst/>
          </a:prstGeom>
          <a:noFill/>
          <a:ln>
            <a:noFill/>
          </a:ln>
        </p:spPr>
        <p:txBody>
          <a:bodyPr wrap="square" rtlCol="0">
            <a:spAutoFit/>
          </a:bodyPr>
          <a:lstStyle/>
          <a:p>
            <a:pPr marL="0" indent="0">
              <a:buNone/>
            </a:pPr>
            <a:r>
              <a:rPr lang="en-US" sz="6000" b="1" dirty="0" smtClean="0">
                <a:solidFill>
                  <a:schemeClr val="accent3"/>
                </a:solidFill>
                <a:effectLst>
                  <a:outerShdw blurRad="38100" dist="38100" dir="2700000" algn="tl">
                    <a:srgbClr val="000000">
                      <a:alpha val="43137"/>
                    </a:srgbClr>
                  </a:outerShdw>
                </a:effectLst>
              </a:rPr>
              <a:t>Worship</a:t>
            </a:r>
            <a:endParaRPr lang="en-US" sz="6000" b="1" dirty="0">
              <a:solidFill>
                <a:schemeClr val="accent3"/>
              </a:solidFill>
              <a:effectLst>
                <a:outerShdw blurRad="38100" dist="38100" dir="2700000" algn="tl">
                  <a:srgbClr val="000000">
                    <a:alpha val="43137"/>
                  </a:srgbClr>
                </a:outerShdw>
              </a:effectLst>
            </a:endParaRPr>
          </a:p>
        </p:txBody>
      </p:sp>
      <p:sp>
        <p:nvSpPr>
          <p:cNvPr id="5" name="TextBox 4"/>
          <p:cNvSpPr txBox="1"/>
          <p:nvPr/>
        </p:nvSpPr>
        <p:spPr>
          <a:xfrm>
            <a:off x="2409190" y="1996440"/>
            <a:ext cx="5647690" cy="518160"/>
          </a:xfrm>
          <a:prstGeom prst="rect">
            <a:avLst/>
          </a:prstGeom>
          <a:noFill/>
        </p:spPr>
        <p:txBody>
          <a:bodyPr wrap="square" rtlCol="0">
            <a:spAutoFit/>
          </a:bodyPr>
          <a:lstStyle/>
          <a:p>
            <a:r>
              <a:rPr lang="en-US" sz="2800" dirty="0" smtClean="0">
                <a:solidFill>
                  <a:schemeClr val="accent2"/>
                </a:solidFill>
              </a:rPr>
              <a:t>Saturday worship at 5:00 p.m.</a:t>
            </a:r>
          </a:p>
        </p:txBody>
      </p:sp>
      <p:sp>
        <p:nvSpPr>
          <p:cNvPr id="6" name="TextBox 5"/>
          <p:cNvSpPr txBox="1"/>
          <p:nvPr/>
        </p:nvSpPr>
        <p:spPr>
          <a:xfrm>
            <a:off x="2438400" y="2514600"/>
            <a:ext cx="5618480" cy="518160"/>
          </a:xfrm>
          <a:prstGeom prst="rect">
            <a:avLst/>
          </a:prstGeom>
          <a:noFill/>
        </p:spPr>
        <p:txBody>
          <a:bodyPr wrap="square" rtlCol="0">
            <a:spAutoFit/>
          </a:bodyPr>
          <a:lstStyle/>
          <a:p>
            <a:r>
              <a:rPr lang="en-US" sz="2800" dirty="0" smtClean="0">
                <a:solidFill>
                  <a:schemeClr val="accent2"/>
                </a:solidFill>
              </a:rPr>
              <a:t>Sunday worship at 10:30 a.m.</a:t>
            </a:r>
            <a:endParaRPr lang="en-US" sz="28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505200"/>
            <a:ext cx="742520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578344"/>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042670" y="2124075"/>
            <a:ext cx="7339330" cy="2858135"/>
          </a:xfrm>
          <a:prstGeom prst="rect">
            <a:avLst/>
          </a:prstGeom>
        </p:spPr>
        <p:txBody>
          <a:bodyPr>
            <a:noAutofit/>
          </a:bodyPr>
          <a:lstStyle/>
          <a:p>
            <a:pPr marL="68580" indent="0">
              <a:buNone/>
            </a:pPr>
            <a:r>
              <a:rPr lang="en-US" sz="2800" dirty="0"/>
              <a:t>We are happy to have you with us and wish you a warm welcome.  If you would like more information about our church and its ministries, please look for a member for the Welcoming Team by the TV after the service for information and a gift. </a:t>
            </a:r>
          </a:p>
        </p:txBody>
      </p:sp>
      <p:pic>
        <p:nvPicPr>
          <p:cNvPr id="1026" name="Picture 2" descr="C:\Users\User\AppData\Local\Microsoft\Windows\INetCache\IE\C8A33KLV\welcome_banner_by_kmygraphic-d7a459j[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1000"/>
            <a:ext cx="4470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614039"/>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042670" y="2124075"/>
            <a:ext cx="7339330" cy="1609725"/>
          </a:xfrm>
          <a:prstGeom prst="rect">
            <a:avLst/>
          </a:prstGeom>
        </p:spPr>
        <p:txBody>
          <a:bodyPr>
            <a:noAutofit/>
          </a:bodyPr>
          <a:lstStyle/>
          <a:p>
            <a:pPr marL="68580" indent="0">
              <a:buNone/>
            </a:pPr>
            <a:r>
              <a:rPr lang="en-US" sz="2800" b="1" dirty="0">
                <a:solidFill>
                  <a:schemeClr val="accent2"/>
                </a:solidFill>
              </a:rPr>
              <a:t>Please pray for Phyllis Rehker</a:t>
            </a:r>
            <a:r>
              <a:rPr lang="en-US" sz="2800" dirty="0">
                <a:solidFill>
                  <a:schemeClr val="accent2"/>
                </a:solidFill>
              </a:rPr>
              <a:t> and her family</a:t>
            </a:r>
            <a:r>
              <a:rPr lang="en-US" sz="2800" dirty="0" smtClean="0">
                <a:solidFill>
                  <a:schemeClr val="accent2"/>
                </a:solidFill>
              </a:rPr>
              <a:t>.  Update -  </a:t>
            </a:r>
            <a:r>
              <a:rPr lang="en-US" sz="2800" dirty="0">
                <a:solidFill>
                  <a:schemeClr val="accent2"/>
                </a:solidFill>
              </a:rPr>
              <a:t>She has </a:t>
            </a:r>
            <a:r>
              <a:rPr lang="en-US" sz="2800" dirty="0" smtClean="0">
                <a:solidFill>
                  <a:schemeClr val="accent2"/>
                </a:solidFill>
              </a:rPr>
              <a:t>been transferred to Towne Center in Avon Lake.</a:t>
            </a:r>
            <a:endParaRPr lang="en-US" sz="2800" dirty="0">
              <a:solidFill>
                <a:schemeClr val="accent2"/>
              </a:solidFill>
            </a:endParaRPr>
          </a:p>
        </p:txBody>
      </p:sp>
      <p:sp>
        <p:nvSpPr>
          <p:cNvPr id="4" name="Content Placeholder 2"/>
          <p:cNvSpPr txBox="1">
            <a:spLocks/>
          </p:cNvSpPr>
          <p:nvPr/>
        </p:nvSpPr>
        <p:spPr>
          <a:xfrm>
            <a:off x="1524000" y="533400"/>
            <a:ext cx="6805930" cy="1609725"/>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68580" indent="0">
              <a:buFont typeface="Wingdings 2"/>
              <a:buNone/>
            </a:pPr>
            <a:r>
              <a:rPr lang="en-US" sz="8000" dirty="0" smtClean="0">
                <a:solidFill>
                  <a:schemeClr val="tx2"/>
                </a:solidFill>
              </a:rPr>
              <a:t>Prayer Request</a:t>
            </a:r>
            <a:endParaRPr lang="en-US" sz="8000" dirty="0">
              <a:solidFill>
                <a:schemeClr val="tx2"/>
              </a:solidFill>
            </a:endParaRPr>
          </a:p>
        </p:txBody>
      </p:sp>
      <p:pic>
        <p:nvPicPr>
          <p:cNvPr id="3074" name="Picture 2" descr="C:\Users\User\AppData\Local\Microsoft\Windows\INetCache\IE\SSO19WJE\19248552_blo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636818"/>
            <a:ext cx="428625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678963"/>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7899" y="228600"/>
            <a:ext cx="5813002" cy="1107996"/>
          </a:xfrm>
          <a:prstGeom prst="rect">
            <a:avLst/>
          </a:prstGeom>
        </p:spPr>
        <p:txBody>
          <a:bodyPr wrap="none">
            <a:spAutoFit/>
          </a:bodyPr>
          <a:lstStyle/>
          <a:p>
            <a:r>
              <a:rPr lang="en-US" sz="6600" b="1" dirty="0">
                <a:solidFill>
                  <a:srgbClr val="C00000"/>
                </a:solidFill>
                <a:effectLst>
                  <a:outerShdw blurRad="38100" dist="38100" dir="2700000" algn="tl">
                    <a:srgbClr val="000000">
                      <a:alpha val="43137"/>
                    </a:srgbClr>
                  </a:outerShdw>
                </a:effectLst>
              </a:rPr>
              <a:t>Today’s Flowers</a:t>
            </a:r>
          </a:p>
        </p:txBody>
      </p:sp>
      <p:sp>
        <p:nvSpPr>
          <p:cNvPr id="4" name="Rectangle 3"/>
          <p:cNvSpPr/>
          <p:nvPr/>
        </p:nvSpPr>
        <p:spPr>
          <a:xfrm>
            <a:off x="990600" y="1524000"/>
            <a:ext cx="8001000" cy="1569660"/>
          </a:xfrm>
          <a:prstGeom prst="rect">
            <a:avLst/>
          </a:prstGeom>
        </p:spPr>
        <p:txBody>
          <a:bodyPr wrap="square">
            <a:spAutoFit/>
          </a:bodyPr>
          <a:lstStyle/>
          <a:p>
            <a:pPr algn="ctr"/>
            <a:r>
              <a:rPr lang="en-US" sz="3200" dirty="0">
                <a:solidFill>
                  <a:schemeClr val="accent3"/>
                </a:solidFill>
              </a:rPr>
              <a:t>Today’s flowers are given by </a:t>
            </a:r>
            <a:endParaRPr lang="en-US" sz="3200" dirty="0" smtClean="0">
              <a:solidFill>
                <a:schemeClr val="accent3"/>
              </a:solidFill>
            </a:endParaRPr>
          </a:p>
          <a:p>
            <a:pPr algn="ctr"/>
            <a:r>
              <a:rPr lang="en-US" sz="3200" dirty="0">
                <a:solidFill>
                  <a:schemeClr val="accent3"/>
                </a:solidFill>
              </a:rPr>
              <a:t>t</a:t>
            </a:r>
            <a:r>
              <a:rPr lang="en-US" sz="3200" dirty="0" smtClean="0">
                <a:solidFill>
                  <a:schemeClr val="accent3"/>
                </a:solidFill>
              </a:rPr>
              <a:t>he Nordman family </a:t>
            </a:r>
          </a:p>
          <a:p>
            <a:pPr algn="ctr"/>
            <a:r>
              <a:rPr lang="en-US" sz="3200" dirty="0" smtClean="0">
                <a:solidFill>
                  <a:schemeClr val="accent3"/>
                </a:solidFill>
              </a:rPr>
              <a:t>in celebration of family and friends near and far.</a:t>
            </a:r>
            <a:endParaRPr lang="en-US" sz="3200" dirty="0">
              <a:solidFill>
                <a:schemeClr val="accent3"/>
              </a:solidFill>
            </a:endParaRPr>
          </a:p>
        </p:txBody>
      </p:sp>
      <p:pic>
        <p:nvPicPr>
          <p:cNvPr id="3" name="Picture 2" descr="Image result for spread the l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3147291"/>
            <a:ext cx="3346450" cy="334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578773"/>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normAutofit/>
          </a:bodyPr>
          <a:lstStyle/>
          <a:p>
            <a:r>
              <a:rPr lang="en-US" sz="6600" dirty="0" smtClean="0">
                <a:solidFill>
                  <a:schemeClr val="accent3"/>
                </a:solidFill>
              </a:rPr>
              <a:t>Congregation News</a:t>
            </a:r>
            <a:endParaRPr lang="en-US" sz="6600" dirty="0">
              <a:solidFill>
                <a:schemeClr val="accent3"/>
              </a:solidFill>
            </a:endParaRPr>
          </a:p>
        </p:txBody>
      </p:sp>
      <p:sp>
        <p:nvSpPr>
          <p:cNvPr id="3" name="TextBox 2"/>
          <p:cNvSpPr txBox="1"/>
          <p:nvPr/>
        </p:nvSpPr>
        <p:spPr>
          <a:xfrm>
            <a:off x="609600" y="1829707"/>
            <a:ext cx="7620000" cy="2554545"/>
          </a:xfrm>
          <a:prstGeom prst="rect">
            <a:avLst/>
          </a:prstGeom>
          <a:noFill/>
        </p:spPr>
        <p:txBody>
          <a:bodyPr wrap="square" rtlCol="0">
            <a:spAutoFit/>
          </a:bodyPr>
          <a:lstStyle/>
          <a:p>
            <a:r>
              <a:rPr lang="en-US" sz="3200" dirty="0" smtClean="0">
                <a:solidFill>
                  <a:srgbClr val="002060"/>
                </a:solidFill>
              </a:rPr>
              <a:t>We </a:t>
            </a:r>
            <a:r>
              <a:rPr lang="en-US" sz="3200" dirty="0">
                <a:solidFill>
                  <a:srgbClr val="002060"/>
                </a:solidFill>
              </a:rPr>
              <a:t>are looking for a few volunteers to help keep entrances clear when the snow falls.  Please touch base with Brian Knip for information if you are able to help out on our new snow removal team this winter. </a:t>
            </a:r>
          </a:p>
        </p:txBody>
      </p:sp>
      <p:pic>
        <p:nvPicPr>
          <p:cNvPr id="1026" name="Picture 2" descr="C:\Users\User\AppData\Local\Microsoft\Windows\INetCache\IE\SSO19WJE\snow_shovel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6482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57010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685800"/>
            <a:ext cx="7086600" cy="1143000"/>
          </a:xfrm>
        </p:spPr>
        <p:txBody>
          <a:bodyPr>
            <a:normAutofit/>
          </a:bodyPr>
          <a:lstStyle/>
          <a:p>
            <a:r>
              <a:rPr lang="en-US" sz="6600" dirty="0" smtClean="0">
                <a:solidFill>
                  <a:schemeClr val="accent3"/>
                </a:solidFill>
              </a:rPr>
              <a:t>Congregation News</a:t>
            </a:r>
            <a:endParaRPr lang="en-US" sz="6600" dirty="0">
              <a:solidFill>
                <a:schemeClr val="accent3"/>
              </a:solidFill>
            </a:endParaRPr>
          </a:p>
        </p:txBody>
      </p:sp>
      <p:sp>
        <p:nvSpPr>
          <p:cNvPr id="4" name="TextBox 3"/>
          <p:cNvSpPr txBox="1"/>
          <p:nvPr/>
        </p:nvSpPr>
        <p:spPr>
          <a:xfrm>
            <a:off x="1295400" y="2286000"/>
            <a:ext cx="7467600" cy="2554545"/>
          </a:xfrm>
          <a:prstGeom prst="rect">
            <a:avLst/>
          </a:prstGeom>
          <a:noFill/>
        </p:spPr>
        <p:txBody>
          <a:bodyPr wrap="square" rtlCol="0">
            <a:spAutoFit/>
          </a:bodyPr>
          <a:lstStyle/>
          <a:p>
            <a:r>
              <a:rPr lang="en-US" sz="3200" b="1" dirty="0">
                <a:solidFill>
                  <a:schemeClr val="tx2"/>
                </a:solidFill>
              </a:rPr>
              <a:t>Taking down the greens</a:t>
            </a:r>
            <a:r>
              <a:rPr lang="en-US" sz="3200" dirty="0">
                <a:solidFill>
                  <a:schemeClr val="tx2"/>
                </a:solidFill>
              </a:rPr>
              <a:t> will take place right after the service on Sunday, January 8. We are looking for more hands to make the job faster and lighter.  Please stay after church and offer some help.</a:t>
            </a:r>
          </a:p>
        </p:txBody>
      </p:sp>
      <p:pic>
        <p:nvPicPr>
          <p:cNvPr id="2050" name="Picture 2" descr="C:\Users\User\AppData\Local\Microsoft\Windows\INetCache\IE\SSO19WJE\xmas_garland_png_2_by_iamszissz-d8670dh[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029199"/>
            <a:ext cx="28575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AppData\Local\Microsoft\Windows\INetCache\IE\6SKVPLXP\Christmas-ribb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736" y="5029200"/>
            <a:ext cx="1447932" cy="12072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User\AppData\Local\Microsoft\Windows\INetCache\IE\6SKVPLXP\Christmas-ribb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029200"/>
            <a:ext cx="1447932" cy="120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94198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315200" cy="1143000"/>
          </a:xfrm>
        </p:spPr>
        <p:txBody>
          <a:bodyPr>
            <a:normAutofit/>
          </a:bodyPr>
          <a:lstStyle/>
          <a:p>
            <a:r>
              <a:rPr lang="en-US" sz="6600" dirty="0" smtClean="0">
                <a:solidFill>
                  <a:schemeClr val="accent3"/>
                </a:solidFill>
              </a:rPr>
              <a:t>Congregation News</a:t>
            </a:r>
            <a:endParaRPr lang="en-US" sz="6600" dirty="0">
              <a:solidFill>
                <a:schemeClr val="accent3"/>
              </a:solidFill>
            </a:endParaRPr>
          </a:p>
        </p:txBody>
      </p:sp>
      <p:sp>
        <p:nvSpPr>
          <p:cNvPr id="4" name="TextBox 3"/>
          <p:cNvSpPr txBox="1"/>
          <p:nvPr/>
        </p:nvSpPr>
        <p:spPr>
          <a:xfrm>
            <a:off x="1600200" y="1524000"/>
            <a:ext cx="6858000" cy="2123658"/>
          </a:xfrm>
          <a:prstGeom prst="rect">
            <a:avLst/>
          </a:prstGeom>
          <a:noFill/>
        </p:spPr>
        <p:txBody>
          <a:bodyPr wrap="square" rtlCol="0">
            <a:spAutoFit/>
          </a:bodyPr>
          <a:lstStyle/>
          <a:p>
            <a:pPr algn="ctr"/>
            <a:r>
              <a:rPr lang="en-US" sz="4400" dirty="0" smtClean="0">
                <a:solidFill>
                  <a:schemeClr val="tx2"/>
                </a:solidFill>
              </a:rPr>
              <a:t>Sunday school will resume on Sunday, January 8.  We hope to see you there!</a:t>
            </a:r>
            <a:endParaRPr lang="en-US" sz="4400" dirty="0">
              <a:solidFill>
                <a:schemeClr val="tx2"/>
              </a:solidFill>
            </a:endParaRPr>
          </a:p>
        </p:txBody>
      </p:sp>
      <p:pic>
        <p:nvPicPr>
          <p:cNvPr id="5" name="Picture 2" descr="C:\Users\User\AppData\Local\Microsoft\Windows\INetCache\IE\SSO19WJE\children-and-youth[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847" y="3824595"/>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86358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2374</TotalTime>
  <Words>439</Words>
  <Application>Microsoft Office PowerPoint</Application>
  <PresentationFormat>On-screen Show (4:3)</PresentationFormat>
  <Paragraphs>127</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Solstice</vt:lpstr>
      <vt:lpstr>PowerPoint Presentation</vt:lpstr>
      <vt:lpstr>PowerPoint Presentation</vt:lpstr>
      <vt:lpstr>Worship</vt:lpstr>
      <vt:lpstr>PowerPoint Presentation</vt:lpstr>
      <vt:lpstr>PowerPoint Presentation</vt:lpstr>
      <vt:lpstr>PowerPoint Presentation</vt:lpstr>
      <vt:lpstr>Congregation News</vt:lpstr>
      <vt:lpstr>Congregation News</vt:lpstr>
      <vt:lpstr>Congregation News</vt:lpstr>
      <vt:lpstr>Congregation News</vt:lpstr>
      <vt:lpstr>Fellowship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146</cp:revision>
  <dcterms:created xsi:type="dcterms:W3CDTF">2016-10-28T13:44:27Z</dcterms:created>
  <dcterms:modified xsi:type="dcterms:W3CDTF">2017-01-06T17:06:30Z</dcterms:modified>
</cp:coreProperties>
</file>